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media/image55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56"/>
  </p:notesMasterIdLst>
  <p:sldIdLst>
    <p:sldId id="256" r:id="rId2"/>
    <p:sldId id="292" r:id="rId3"/>
    <p:sldId id="257" r:id="rId4"/>
    <p:sldId id="265" r:id="rId5"/>
    <p:sldId id="282" r:id="rId6"/>
    <p:sldId id="263" r:id="rId7"/>
    <p:sldId id="294" r:id="rId8"/>
    <p:sldId id="296" r:id="rId9"/>
    <p:sldId id="295" r:id="rId10"/>
    <p:sldId id="258" r:id="rId11"/>
    <p:sldId id="290" r:id="rId12"/>
    <p:sldId id="297" r:id="rId13"/>
    <p:sldId id="291" r:id="rId14"/>
    <p:sldId id="299" r:id="rId15"/>
    <p:sldId id="284" r:id="rId16"/>
    <p:sldId id="300" r:id="rId17"/>
    <p:sldId id="298" r:id="rId18"/>
    <p:sldId id="266" r:id="rId19"/>
    <p:sldId id="301" r:id="rId20"/>
    <p:sldId id="302" r:id="rId21"/>
    <p:sldId id="283" r:id="rId22"/>
    <p:sldId id="286" r:id="rId23"/>
    <p:sldId id="293" r:id="rId24"/>
    <p:sldId id="259" r:id="rId25"/>
    <p:sldId id="304" r:id="rId26"/>
    <p:sldId id="305" r:id="rId27"/>
    <p:sldId id="307" r:id="rId28"/>
    <p:sldId id="267" r:id="rId29"/>
    <p:sldId id="308" r:id="rId30"/>
    <p:sldId id="309" r:id="rId31"/>
    <p:sldId id="306" r:id="rId32"/>
    <p:sldId id="310" r:id="rId33"/>
    <p:sldId id="285" r:id="rId34"/>
    <p:sldId id="260" r:id="rId35"/>
    <p:sldId id="269" r:id="rId36"/>
    <p:sldId id="268" r:id="rId37"/>
    <p:sldId id="289" r:id="rId38"/>
    <p:sldId id="270" r:id="rId39"/>
    <p:sldId id="261" r:id="rId40"/>
    <p:sldId id="271" r:id="rId41"/>
    <p:sldId id="272" r:id="rId42"/>
    <p:sldId id="273" r:id="rId43"/>
    <p:sldId id="274" r:id="rId44"/>
    <p:sldId id="288" r:id="rId45"/>
    <p:sldId id="262" r:id="rId46"/>
    <p:sldId id="275" r:id="rId47"/>
    <p:sldId id="276" r:id="rId48"/>
    <p:sldId id="277" r:id="rId49"/>
    <p:sldId id="264" r:id="rId50"/>
    <p:sldId id="278" r:id="rId51"/>
    <p:sldId id="279" r:id="rId52"/>
    <p:sldId id="287" r:id="rId53"/>
    <p:sldId id="281" r:id="rId54"/>
    <p:sldId id="280" r:id="rId5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16F35FEC-5B77-4C6B-B4A4-377513DA1D47}">
          <p14:sldIdLst>
            <p14:sldId id="256"/>
            <p14:sldId id="292"/>
          </p14:sldIdLst>
        </p14:section>
        <p14:section name="Datasets" id="{299D4F19-7147-49EB-9ED5-CAAAB115DD78}">
          <p14:sldIdLst>
            <p14:sldId id="257"/>
          </p14:sldIdLst>
        </p14:section>
        <p14:section name="ILSVRC" id="{D6755EFA-226C-4084-A138-46A56D2193D5}">
          <p14:sldIdLst>
            <p14:sldId id="265"/>
            <p14:sldId id="282"/>
            <p14:sldId id="263"/>
          </p14:sldIdLst>
        </p14:section>
        <p14:section name="Vanilla CNN" id="{F0D9226C-7A60-4FAD-A7BD-DBE832FE72D5}">
          <p14:sldIdLst>
            <p14:sldId id="294"/>
            <p14:sldId id="296"/>
            <p14:sldId id="295"/>
            <p14:sldId id="258"/>
            <p14:sldId id="290"/>
            <p14:sldId id="297"/>
            <p14:sldId id="291"/>
            <p14:sldId id="299"/>
            <p14:sldId id="284"/>
            <p14:sldId id="300"/>
            <p14:sldId id="298"/>
            <p14:sldId id="266"/>
            <p14:sldId id="301"/>
            <p14:sldId id="302"/>
            <p14:sldId id="283"/>
            <p14:sldId id="286"/>
            <p14:sldId id="293"/>
          </p14:sldIdLst>
        </p14:section>
        <p14:section name="InceptionNet" id="{D7F254A8-8484-4118-BEF7-0ABD2A17A905}">
          <p14:sldIdLst>
            <p14:sldId id="259"/>
            <p14:sldId id="304"/>
            <p14:sldId id="305"/>
            <p14:sldId id="307"/>
            <p14:sldId id="267"/>
            <p14:sldId id="308"/>
            <p14:sldId id="309"/>
            <p14:sldId id="306"/>
            <p14:sldId id="310"/>
            <p14:sldId id="285"/>
          </p14:sldIdLst>
        </p14:section>
        <p14:section name="Residulal Net" id="{AD342401-F5F3-46EB-BC58-8098C7D5A3C0}">
          <p14:sldIdLst>
            <p14:sldId id="260"/>
            <p14:sldId id="269"/>
            <p14:sldId id="268"/>
            <p14:sldId id="289"/>
            <p14:sldId id="270"/>
          </p14:sldIdLst>
        </p14:section>
        <p14:section name="DenseNet" id="{25A9B183-7597-489B-A787-2DFF093C6F6C}">
          <p14:sldIdLst>
            <p14:sldId id="261"/>
            <p14:sldId id="271"/>
            <p14:sldId id="272"/>
            <p14:sldId id="273"/>
            <p14:sldId id="274"/>
            <p14:sldId id="288"/>
          </p14:sldIdLst>
        </p14:section>
        <p14:section name="MobileNet" id="{74A14BF3-DEDF-4EDD-8A08-6B6028EFE774}">
          <p14:sldIdLst>
            <p14:sldId id="262"/>
            <p14:sldId id="275"/>
            <p14:sldId id="276"/>
            <p14:sldId id="277"/>
            <p14:sldId id="264"/>
            <p14:sldId id="278"/>
            <p14:sldId id="279"/>
            <p14:sldId id="287"/>
          </p14:sldIdLst>
        </p14:section>
        <p14:section name="EfficientNet" id="{673AEADD-B6CA-4D99-BC5A-67120EFA8F14}">
          <p14:sldIdLst>
            <p14:sldId id="281"/>
          </p14:sldIdLst>
        </p14:section>
        <p14:section name="Conclusion" id="{21211AE4-B2A7-4539-8A9A-6CE27BEED741}">
          <p14:sldIdLst>
            <p14:sldId id="28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01" autoAdjust="0"/>
    <p:restoredTop sz="86353" autoAdjust="0"/>
  </p:normalViewPr>
  <p:slideViewPr>
    <p:cSldViewPr snapToGrid="0">
      <p:cViewPr>
        <p:scale>
          <a:sx n="100" d="100"/>
          <a:sy n="100" d="100"/>
        </p:scale>
        <p:origin x="1020" y="1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0F074A-6D46-4933-BDA7-0494932E3829}" type="datetimeFigureOut">
              <a:rPr lang="en-US" smtClean="0"/>
              <a:t>6/17/2020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F5FB58-29F5-4ACC-90AE-FCA9F256CC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7408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F5FB58-29F5-4ACC-90AE-FCA9F256CC4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6610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F5FB58-29F5-4ACC-90AE-FCA9F256CC4A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4081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F5FB58-29F5-4ACC-90AE-FCA9F256CC4A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1094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F5FB58-29F5-4ACC-90AE-FCA9F256CC4A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7151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F5FB58-29F5-4ACC-90AE-FCA9F256CC4A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6825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F5FB58-29F5-4ACC-90AE-FCA9F256CC4A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9147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F5FB58-29F5-4ACC-90AE-FCA9F256CC4A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8075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F5FB58-29F5-4ACC-90AE-FCA9F256CC4A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8244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F5FB58-29F5-4ACC-90AE-FCA9F256CC4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9653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F5FB58-29F5-4ACC-90AE-FCA9F256CC4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1444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F5FB58-29F5-4ACC-90AE-FCA9F256CC4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9409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F5FB58-29F5-4ACC-90AE-FCA9F256CC4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2252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F5FB58-29F5-4ACC-90AE-FCA9F256CC4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5718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F5FB58-29F5-4ACC-90AE-FCA9F256CC4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4765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F5FB58-29F5-4ACC-90AE-FCA9F256CC4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1181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F5FB58-29F5-4ACC-90AE-FCA9F256CC4A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7768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2DDAFDA7-088B-4965-B3C4-4D8C1EBC3BA0}" type="datetime1">
              <a:rPr lang="en-US" smtClean="0"/>
              <a:t>6/17/2020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/>
              <a:t>Đặng Xuân Hải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3EB98AC9-7F88-4550-825B-93B815B27D91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1581403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A18C09-39B6-4078-B5BF-5892A0DD0522}" type="datetime1">
              <a:rPr lang="en-US" smtClean="0"/>
              <a:t>6/17/2020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9077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A2E45-5439-4B0C-8AFB-9017923EBC6C}" type="datetime1">
              <a:rPr lang="en-US" smtClean="0"/>
              <a:t>6/17/2020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6692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E6726-13BD-4155-8551-94DF030F99F9}" type="datetime1">
              <a:rPr lang="en-US" smtClean="0"/>
              <a:t>6/17/2020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4624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D89BE927-8077-477C-99B2-864056C3E0CE}" type="datetime1">
              <a:rPr lang="en-US" smtClean="0"/>
              <a:t>6/17/2020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Đặng Xuân Hải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3EB98AC9-7F88-4550-825B-93B815B27D91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4797429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95A4A-E6FA-42EE-9EAF-734C6A96D5EF}" type="datetime1">
              <a:rPr lang="en-US" smtClean="0"/>
              <a:t>6/17/2020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7076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7EA983-5EF8-4B03-9604-D0A7CE1B97B4}" type="datetime1">
              <a:rPr lang="en-US" smtClean="0"/>
              <a:t>6/17/2020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49106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003E40-4B78-47E7-9ACE-985ED95292B0}" type="datetime1">
              <a:rPr lang="en-US" smtClean="0"/>
              <a:t>6/17/2020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9917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DD778-D5F4-4AE9-A74E-FD250359B091}" type="datetime1">
              <a:rPr lang="en-US" smtClean="0"/>
              <a:t>6/17/2020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9969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8CD76168-FA3A-4B66-A919-6C76EFCEDA06}" type="datetime1">
              <a:rPr lang="en-US" smtClean="0"/>
              <a:t>6/17/2020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3EB98AC9-7F88-4550-825B-93B815B27D91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5610411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14AF1E50-0465-4258-86B4-4ADF4E35172E}" type="datetime1">
              <a:rPr lang="en-US" smtClean="0"/>
              <a:t>6/17/2020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3EB98AC9-7F88-4550-825B-93B815B27D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2131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BD73D88B-71B2-4E4F-ABDC-14686D868792}" type="datetime1">
              <a:rPr lang="en-US" smtClean="0"/>
              <a:t>6/17/2020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Đặng Xuân Hải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3EB98AC9-7F88-4550-825B-93B815B27D91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8259663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github.com/xuanhaihust/cnn_sota/blob/master/AlexNet.ipynb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xuanhaihust/cnn_sota/blob/master/VGG-16%20Net.ipynb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fi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hyperlink" Target="https://arxiv.org/pdf/1312.4400.pdf" TargetMode="External"/><Relationship Id="rId4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://image-net.org/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aperswithcode.com/sota/image-classification-on-imagenet" TargetMode="Externa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twitter.com/hashtag/P3?src=hashtag_click" TargetMode="External"/><Relationship Id="rId3" Type="http://schemas.openxmlformats.org/officeDocument/2006/relationships/image" Target="../media/image5.jpeg"/><Relationship Id="rId7" Type="http://schemas.openxmlformats.org/officeDocument/2006/relationships/hyperlink" Target="https://twitter.com/hashtag/MNIST?src=hashtag_click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witter.com/hashtag/LeNet?src=hashtag_click" TargetMode="External"/><Relationship Id="rId5" Type="http://schemas.openxmlformats.org/officeDocument/2006/relationships/image" Target="../media/image7.jpg"/><Relationship Id="rId10" Type="http://schemas.openxmlformats.org/officeDocument/2006/relationships/hyperlink" Target="https://livebook.manning.com/book/grokking-deep-learning-for-computer-vision/chapter-5/v-3/19" TargetMode="External"/><Relationship Id="rId4" Type="http://schemas.openxmlformats.org/officeDocument/2006/relationships/image" Target="../media/image6.png"/><Relationship Id="rId9" Type="http://schemas.openxmlformats.org/officeDocument/2006/relationships/hyperlink" Target="https://twitter.com/julsimon/status/923433746178732033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5400" dirty="0"/>
              <a:t>Computer</a:t>
            </a:r>
            <a:br>
              <a:rPr lang="en-US" sz="5400" dirty="0"/>
            </a:br>
            <a:r>
              <a:rPr lang="en-US" sz="5400" dirty="0"/>
              <a:t>Vision</a:t>
            </a:r>
            <a:br>
              <a:rPr lang="en-US" sz="5400" dirty="0"/>
            </a:br>
            <a:r>
              <a:rPr lang="en-US" sz="5400" dirty="0" err="1"/>
              <a:t>SOTa</a:t>
            </a:r>
            <a:r>
              <a:rPr lang="en-US" sz="5400" dirty="0"/>
              <a:t> model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cnn</a:t>
            </a:r>
            <a:r>
              <a:rPr lang="en-US" dirty="0"/>
              <a:t> architectures and more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AEBCA-6CFE-43D5-A0FF-2F6F2A3BE376}" type="datetime1">
              <a:rPr lang="en-US" smtClean="0"/>
              <a:t>6/17/2020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1464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1678" y="164207"/>
            <a:ext cx="10178322" cy="1492132"/>
          </a:xfrm>
        </p:spPr>
        <p:txBody>
          <a:bodyPr/>
          <a:lstStyle/>
          <a:p>
            <a:r>
              <a:rPr lang="en-US" dirty="0" err="1"/>
              <a:t>Alexnet</a:t>
            </a:r>
            <a:r>
              <a:rPr lang="en-US" dirty="0"/>
              <a:t> (2012)</a:t>
            </a:r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2D498-DD7D-4488-8B1D-3509FE92AA80}" type="datetime1">
              <a:rPr lang="en-US" smtClean="0"/>
              <a:t>6/17/2020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Đặng</a:t>
            </a:r>
            <a:r>
              <a:rPr lang="en-US" dirty="0"/>
              <a:t> </a:t>
            </a:r>
            <a:r>
              <a:rPr lang="en-US" dirty="0" err="1"/>
              <a:t>Xuân</a:t>
            </a:r>
            <a:r>
              <a:rPr lang="en-US" dirty="0"/>
              <a:t> </a:t>
            </a:r>
            <a:r>
              <a:rPr lang="en-US" dirty="0" err="1"/>
              <a:t>Hải</a:t>
            </a:r>
            <a:endParaRPr lang="en-US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10</a:t>
            </a:fld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8C594E9-2DE8-45C3-BA23-8CDC82DE225A}"/>
              </a:ext>
            </a:extLst>
          </p:cNvPr>
          <p:cNvGrpSpPr/>
          <p:nvPr/>
        </p:nvGrpSpPr>
        <p:grpSpPr>
          <a:xfrm>
            <a:off x="5164667" y="2091267"/>
            <a:ext cx="6460067" cy="4162746"/>
            <a:chOff x="4563532" y="1845231"/>
            <a:chExt cx="6866468" cy="4408782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08600" y="1845231"/>
              <a:ext cx="6121400" cy="3047564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63532" y="4892795"/>
              <a:ext cx="6866468" cy="1361218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B246AF44-0BAC-4B11-B543-2855AB90A22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63532" y="3073400"/>
              <a:ext cx="745068" cy="1819395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55BE3A5E-E750-4E89-8BD1-037502B3D60A}"/>
              </a:ext>
            </a:extLst>
          </p:cNvPr>
          <p:cNvGrpSpPr/>
          <p:nvPr/>
        </p:nvGrpSpPr>
        <p:grpSpPr>
          <a:xfrm>
            <a:off x="1196010" y="3250895"/>
            <a:ext cx="3968657" cy="3003119"/>
            <a:chOff x="1196010" y="3250895"/>
            <a:chExt cx="3968657" cy="300311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ADF2D72-8F34-4874-B87D-0444D1368DA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96010" y="3250898"/>
              <a:ext cx="3968657" cy="3003116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B3960B4-38CC-4A0F-B046-EA6FE0C2BC73}"/>
                </a:ext>
              </a:extLst>
            </p:cNvPr>
            <p:cNvSpPr/>
            <p:nvPr/>
          </p:nvSpPr>
          <p:spPr>
            <a:xfrm>
              <a:off x="4673600" y="3250895"/>
              <a:ext cx="491067" cy="43260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Content Placeholder 9">
            <a:extLst>
              <a:ext uri="{FF2B5EF4-FFF2-40B4-BE49-F238E27FC236}">
                <a16:creationId xmlns:a16="http://schemas.microsoft.com/office/drawing/2014/main" id="{D3AC67CF-4DD0-4E8A-9B1C-C24C02B77E81}"/>
              </a:ext>
            </a:extLst>
          </p:cNvPr>
          <p:cNvSpPr txBox="1">
            <a:spLocks/>
          </p:cNvSpPr>
          <p:nvPr/>
        </p:nvSpPr>
        <p:spPr>
          <a:xfrm>
            <a:off x="1308672" y="1266235"/>
            <a:ext cx="5675602" cy="16520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8 layers — 5 convolutional and 3 fully-connected</a:t>
            </a:r>
          </a:p>
          <a:p>
            <a:r>
              <a:rPr lang="en-US" dirty="0"/>
              <a:t>First CNN based winner of ILSVRC</a:t>
            </a:r>
          </a:p>
          <a:p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4A0421C-C432-4657-9E7B-254BC1FE3EB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8816" y="316390"/>
            <a:ext cx="2335918" cy="131395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AD42CAC-C794-4B7E-85E2-98FC2E21570F}"/>
              </a:ext>
            </a:extLst>
          </p:cNvPr>
          <p:cNvSpPr txBox="1"/>
          <p:nvPr/>
        </p:nvSpPr>
        <p:spPr>
          <a:xfrm>
            <a:off x="9901975" y="1737331"/>
            <a:ext cx="11906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Alex </a:t>
            </a:r>
            <a:r>
              <a:rPr lang="en-US" sz="1200" dirty="0" err="1"/>
              <a:t>Krizhevsky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6847784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1678" y="164207"/>
            <a:ext cx="10178322" cy="817926"/>
          </a:xfrm>
        </p:spPr>
        <p:txBody>
          <a:bodyPr/>
          <a:lstStyle/>
          <a:p>
            <a:r>
              <a:rPr lang="en-US" dirty="0" err="1"/>
              <a:t>Alexnet</a:t>
            </a:r>
            <a:r>
              <a:rPr lang="en-US" dirty="0"/>
              <a:t> (2012)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1251678" y="1127969"/>
            <a:ext cx="10086882" cy="4602062"/>
          </a:xfrm>
        </p:spPr>
        <p:txBody>
          <a:bodyPr>
            <a:noAutofit/>
          </a:bodyPr>
          <a:lstStyle/>
          <a:p>
            <a:r>
              <a:rPr lang="en-US" sz="1600" b="1" dirty="0"/>
              <a:t> Novel features of </a:t>
            </a:r>
            <a:r>
              <a:rPr lang="en-US" sz="1600" b="1" dirty="0" err="1"/>
              <a:t>AlexNet</a:t>
            </a:r>
            <a:r>
              <a:rPr lang="en-US" sz="1600" b="1" dirty="0"/>
              <a:t> and Details training configuration</a:t>
            </a:r>
            <a:endParaRPr lang="en-US" sz="1600" dirty="0"/>
          </a:p>
          <a:p>
            <a:pPr lvl="1"/>
            <a:r>
              <a:rPr lang="en-US" sz="1400" dirty="0"/>
              <a:t>First use of </a:t>
            </a:r>
            <a:r>
              <a:rPr lang="en-US" sz="1400" dirty="0" err="1"/>
              <a:t>ReLU</a:t>
            </a:r>
            <a:r>
              <a:rPr lang="en-US" sz="1400" dirty="0"/>
              <a:t> activation function</a:t>
            </a:r>
          </a:p>
          <a:p>
            <a:pPr lvl="1"/>
            <a:r>
              <a:rPr lang="en-US" sz="1400" dirty="0"/>
              <a:t>Local Response </a:t>
            </a:r>
            <a:r>
              <a:rPr lang="en-US" sz="1400" dirty="0" err="1"/>
              <a:t>Normalisation</a:t>
            </a:r>
            <a:r>
              <a:rPr lang="en-US" sz="1400" dirty="0"/>
              <a:t> layer (nowadays, Batch Norm instead)</a:t>
            </a:r>
          </a:p>
          <a:p>
            <a:pPr lvl="1"/>
            <a:r>
              <a:rPr lang="en-US" sz="1400" dirty="0"/>
              <a:t>Overlapping Pooling</a:t>
            </a:r>
          </a:p>
          <a:p>
            <a:pPr lvl="1"/>
            <a:r>
              <a:rPr lang="en-US" sz="1400" dirty="0"/>
              <a:t>Heavy Data Augmentation</a:t>
            </a:r>
          </a:p>
          <a:p>
            <a:pPr lvl="1"/>
            <a:r>
              <a:rPr lang="en-US" sz="1400" dirty="0"/>
              <a:t>Dropout 0.5</a:t>
            </a:r>
          </a:p>
          <a:p>
            <a:pPr lvl="1"/>
            <a:r>
              <a:rPr lang="en-US" sz="1400" dirty="0"/>
              <a:t>Batch size: 128</a:t>
            </a:r>
          </a:p>
          <a:p>
            <a:pPr lvl="1"/>
            <a:r>
              <a:rPr lang="en-US" sz="1400" dirty="0"/>
              <a:t>SGD Momentum 0.9</a:t>
            </a:r>
          </a:p>
          <a:p>
            <a:pPr lvl="1"/>
            <a:r>
              <a:rPr lang="en-US" sz="1400" dirty="0"/>
              <a:t>Learning rate 1e-2, reduced by 10 manually when </a:t>
            </a:r>
            <a:r>
              <a:rPr lang="en-US" sz="1400" dirty="0" err="1"/>
              <a:t>val</a:t>
            </a:r>
            <a:r>
              <a:rPr lang="en-US" sz="1400" dirty="0"/>
              <a:t>-accuracy plateaus</a:t>
            </a:r>
          </a:p>
          <a:p>
            <a:pPr lvl="1"/>
            <a:r>
              <a:rPr lang="en-US" sz="1400" dirty="0"/>
              <a:t>L2 weight decay 5e-4</a:t>
            </a:r>
          </a:p>
          <a:p>
            <a:pPr lvl="1"/>
            <a:r>
              <a:rPr lang="en-US" sz="1400" dirty="0"/>
              <a:t>Initialize weights in each layer from a N(0, 0.01^2) distribution and bias of constant 1 (except layer 1, 3 constant 0) to provide </a:t>
            </a:r>
            <a:r>
              <a:rPr lang="en-US" sz="1400" dirty="0" err="1"/>
              <a:t>ReLUs</a:t>
            </a:r>
            <a:r>
              <a:rPr lang="en-US" sz="1400" dirty="0"/>
              <a:t> with positive input</a:t>
            </a:r>
          </a:p>
          <a:p>
            <a:pPr lvl="1"/>
            <a:r>
              <a:rPr lang="en-US" sz="1400" dirty="0"/>
              <a:t>Trained on GTX 580 GPU with only 3GB of memory. Network spread across 2 GPUs, half the neurons (feature maps) on each GPU. Took 5-6 days to train.</a:t>
            </a:r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2D498-DD7D-4488-8B1D-3509FE92AA80}" type="datetime1">
              <a:rPr lang="en-US" smtClean="0"/>
              <a:t>6/17/2020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Đặng</a:t>
            </a:r>
            <a:r>
              <a:rPr lang="en-US" dirty="0"/>
              <a:t> </a:t>
            </a:r>
            <a:r>
              <a:rPr lang="en-US" dirty="0" err="1"/>
              <a:t>Xuân</a:t>
            </a:r>
            <a:r>
              <a:rPr lang="en-US" dirty="0"/>
              <a:t> </a:t>
            </a:r>
            <a:r>
              <a:rPr lang="en-US" dirty="0" err="1"/>
              <a:t>Hải</a:t>
            </a:r>
            <a:endParaRPr lang="en-US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11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25684C-59F1-490C-8A92-1E69BC5D3CF8}"/>
              </a:ext>
            </a:extLst>
          </p:cNvPr>
          <p:cNvSpPr txBox="1"/>
          <p:nvPr/>
        </p:nvSpPr>
        <p:spPr>
          <a:xfrm>
            <a:off x="1346199" y="5799666"/>
            <a:ext cx="186781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CS231n – </a:t>
            </a:r>
            <a:r>
              <a:rPr lang="en-US" sz="1050" dirty="0" err="1"/>
              <a:t>Standford</a:t>
            </a:r>
            <a:r>
              <a:rPr lang="en-US" sz="1050" dirty="0"/>
              <a:t> University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DD8BE28-4C78-4A78-8F44-27B5A1580DBD}"/>
              </a:ext>
            </a:extLst>
          </p:cNvPr>
          <p:cNvSpPr/>
          <p:nvPr/>
        </p:nvSpPr>
        <p:spPr>
          <a:xfrm>
            <a:off x="1346199" y="6036873"/>
            <a:ext cx="6096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50" dirty="0"/>
              <a:t>Alex et al - ImageNet Classification with Deep Convolutional Neural Networks, 2012</a:t>
            </a:r>
          </a:p>
        </p:txBody>
      </p:sp>
    </p:spTree>
    <p:extLst>
      <p:ext uri="{BB962C8B-B14F-4D97-AF65-F5344CB8AC3E}">
        <p14:creationId xmlns:p14="http://schemas.microsoft.com/office/powerpoint/2010/main" val="29779056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1678" y="164207"/>
            <a:ext cx="10178322" cy="1492132"/>
          </a:xfrm>
        </p:spPr>
        <p:txBody>
          <a:bodyPr/>
          <a:lstStyle/>
          <a:p>
            <a:r>
              <a:rPr lang="en-US" dirty="0" err="1"/>
              <a:t>Alexnet</a:t>
            </a:r>
            <a:r>
              <a:rPr lang="en-US" dirty="0"/>
              <a:t> (2012)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1356817" y="1282271"/>
            <a:ext cx="5885722" cy="3593591"/>
          </a:xfrm>
        </p:spPr>
        <p:txBody>
          <a:bodyPr/>
          <a:lstStyle/>
          <a:p>
            <a:r>
              <a:rPr lang="en-US" dirty="0" err="1"/>
              <a:t>ReLU</a:t>
            </a:r>
            <a:r>
              <a:rPr lang="en-US" dirty="0"/>
              <a:t> (Rectified Linear Unit) Non-linearity</a:t>
            </a:r>
          </a:p>
          <a:p>
            <a:pPr lvl="1"/>
            <a:r>
              <a:rPr lang="en-US" dirty="0"/>
              <a:t>Faster training with gradient based optimizer</a:t>
            </a:r>
          </a:p>
          <a:p>
            <a:pPr lvl="1"/>
            <a:r>
              <a:rPr lang="en-US" dirty="0"/>
              <a:t>Faster feed-forward prediction</a:t>
            </a:r>
          </a:p>
          <a:p>
            <a:pPr lvl="1"/>
            <a:endParaRPr lang="en-US" dirty="0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2D498-DD7D-4488-8B1D-3509FE92AA80}" type="datetime1">
              <a:rPr lang="en-US" smtClean="0"/>
              <a:t>6/17/2020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Đặng</a:t>
            </a:r>
            <a:r>
              <a:rPr lang="en-US" dirty="0"/>
              <a:t> </a:t>
            </a:r>
            <a:r>
              <a:rPr lang="en-US" dirty="0" err="1"/>
              <a:t>Xuân</a:t>
            </a:r>
            <a:r>
              <a:rPr lang="en-US" dirty="0"/>
              <a:t> </a:t>
            </a:r>
            <a:r>
              <a:rPr lang="en-US" dirty="0" err="1"/>
              <a:t>Hải</a:t>
            </a:r>
            <a:endParaRPr lang="en-US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12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AD2FB7C-A032-4FC8-B59B-842A5754B53D}"/>
              </a:ext>
            </a:extLst>
          </p:cNvPr>
          <p:cNvSpPr/>
          <p:nvPr/>
        </p:nvSpPr>
        <p:spPr>
          <a:xfrm>
            <a:off x="1251678" y="6006368"/>
            <a:ext cx="6096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/>
              <a:t>Alex et al - ImageNet Classification with Deep Convolutional Neural Networks, 2012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957570" y="2644809"/>
            <a:ext cx="3249430" cy="3137924"/>
            <a:chOff x="1957570" y="2644809"/>
            <a:chExt cx="2819398" cy="2606657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37ADA26-32F4-405A-BC58-F247BC99B31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7570" y="2644809"/>
              <a:ext cx="2819398" cy="1794162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12DDC82-6B5B-4C9B-B457-2119ED665EBA}"/>
                </a:ext>
              </a:extLst>
            </p:cNvPr>
            <p:cNvSpPr txBox="1"/>
            <p:nvPr/>
          </p:nvSpPr>
          <p:spPr>
            <a:xfrm>
              <a:off x="2273285" y="4627266"/>
              <a:ext cx="240803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What is the gradient of </a:t>
              </a:r>
              <a:r>
                <a:rPr lang="en-US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ReLU</a:t>
              </a:r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on x?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095F956-9FAD-4B26-8D74-455340027F92}"/>
                </a:ext>
              </a:extLst>
            </p:cNvPr>
            <p:cNvSpPr/>
            <p:nvPr/>
          </p:nvSpPr>
          <p:spPr>
            <a:xfrm>
              <a:off x="2641047" y="4974467"/>
              <a:ext cx="167250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1 for x&gt;0 and 0 for x&lt;0</a:t>
              </a: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FFD4805C-6BDD-4763-B6B8-A82BA4D394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5637" y="1282271"/>
            <a:ext cx="3119437" cy="254001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B4CDC8B-F225-4776-89A7-EF387F5C7558}"/>
              </a:ext>
            </a:extLst>
          </p:cNvPr>
          <p:cNvSpPr/>
          <p:nvPr/>
        </p:nvSpPr>
        <p:spPr>
          <a:xfrm>
            <a:off x="6273799" y="4209730"/>
            <a:ext cx="5562600" cy="11569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 four-layer convolutional neural network with </a:t>
            </a:r>
            <a:r>
              <a:rPr lang="en-US" sz="16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ReLU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(solid line) reaches a 25% training error rate on CIFAR-10 </a:t>
            </a:r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six times faster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than an equivalent network with </a:t>
            </a:r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tanh neurons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(dashed line). </a:t>
            </a:r>
          </a:p>
        </p:txBody>
      </p:sp>
    </p:spTree>
    <p:extLst>
      <p:ext uri="{BB962C8B-B14F-4D97-AF65-F5344CB8AC3E}">
        <p14:creationId xmlns:p14="http://schemas.microsoft.com/office/powerpoint/2010/main" val="11551244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1678" y="164207"/>
            <a:ext cx="10178322" cy="902593"/>
          </a:xfrm>
        </p:spPr>
        <p:txBody>
          <a:bodyPr/>
          <a:lstStyle/>
          <a:p>
            <a:r>
              <a:rPr lang="en-US" dirty="0" err="1"/>
              <a:t>Alexnet</a:t>
            </a:r>
            <a:r>
              <a:rPr lang="en-US" dirty="0"/>
              <a:t> (2012)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1251677" y="1129870"/>
            <a:ext cx="10491589" cy="1985989"/>
          </a:xfrm>
        </p:spPr>
        <p:txBody>
          <a:bodyPr>
            <a:normAutofit/>
          </a:bodyPr>
          <a:lstStyle/>
          <a:p>
            <a:r>
              <a:rPr lang="en-US" b="1" dirty="0"/>
              <a:t>Dropout regularization technique</a:t>
            </a:r>
          </a:p>
          <a:p>
            <a:pPr lvl="1"/>
            <a:r>
              <a:rPr lang="en-US" dirty="0"/>
              <a:t>In each forward pass of training time, randomly set some neurons to zero</a:t>
            </a:r>
          </a:p>
          <a:p>
            <a:pPr lvl="1"/>
            <a:r>
              <a:rPr lang="en-US" dirty="0"/>
              <a:t>Probability of dropping is a </a:t>
            </a:r>
            <a:r>
              <a:rPr lang="en-US" dirty="0" err="1"/>
              <a:t>hyperparameter</a:t>
            </a:r>
            <a:r>
              <a:rPr lang="en-US" dirty="0"/>
              <a:t>; 0.5 is common</a:t>
            </a:r>
          </a:p>
          <a:p>
            <a:pPr lvl="1"/>
            <a:r>
              <a:rPr lang="en-US" dirty="0"/>
              <a:t>Use all neurons in test time but multiply their output by dropping probability</a:t>
            </a:r>
          </a:p>
          <a:p>
            <a:pPr lvl="1"/>
            <a:r>
              <a:rPr lang="en-US" dirty="0"/>
              <a:t>Roughly double the number of iterations require to converge</a:t>
            </a:r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2D498-DD7D-4488-8B1D-3509FE92AA80}" type="datetime1">
              <a:rPr lang="en-US" smtClean="0"/>
              <a:t>6/17/2020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13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AD2FB7C-A032-4FC8-B59B-842A5754B53D}"/>
              </a:ext>
            </a:extLst>
          </p:cNvPr>
          <p:cNvSpPr/>
          <p:nvPr/>
        </p:nvSpPr>
        <p:spPr>
          <a:xfrm>
            <a:off x="1268610" y="5806361"/>
            <a:ext cx="6096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/>
              <a:t>Alex et al - ImageNet Classification with Deep Convolutional Neural Networks, 2012</a:t>
            </a:r>
          </a:p>
          <a:p>
            <a:r>
              <a:rPr lang="en-US" sz="1000" dirty="0"/>
              <a:t>CS231n Stanford University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7548" y="3115859"/>
            <a:ext cx="5022452" cy="264177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 flipH="1">
            <a:off x="1268610" y="3366613"/>
            <a:ext cx="4310923" cy="19200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90000"/>
              </a:lnSpc>
              <a:spcBef>
                <a:spcPts val="700"/>
              </a:spcBef>
              <a:buClr>
                <a:schemeClr val="tx2"/>
              </a:buClr>
            </a:pP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Dropout like training a large ensemble of models that share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params</a:t>
            </a:r>
            <a:endParaRPr lang="en-US" sz="17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1">
              <a:lnSpc>
                <a:spcPct val="90000"/>
              </a:lnSpc>
              <a:spcBef>
                <a:spcPts val="700"/>
              </a:spcBef>
              <a:buClr>
                <a:schemeClr val="tx2"/>
              </a:buClr>
            </a:pP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Each binary mask (1-0 mask for a layer) is one model	</a:t>
            </a:r>
          </a:p>
          <a:p>
            <a:pPr lvl="1">
              <a:lnSpc>
                <a:spcPct val="90000"/>
              </a:lnSpc>
              <a:spcBef>
                <a:spcPts val="700"/>
              </a:spcBef>
              <a:buClr>
                <a:schemeClr val="tx2"/>
              </a:buClr>
            </a:pP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 FC layer with 4096 units has 2^4096 ~ 10^1233 possible masks! Only ~ 10^82 atoms in the universe...</a:t>
            </a:r>
          </a:p>
        </p:txBody>
      </p:sp>
    </p:spTree>
    <p:extLst>
      <p:ext uri="{BB962C8B-B14F-4D97-AF65-F5344CB8AC3E}">
        <p14:creationId xmlns:p14="http://schemas.microsoft.com/office/powerpoint/2010/main" val="22963997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1678" y="164207"/>
            <a:ext cx="10178322" cy="1492132"/>
          </a:xfrm>
        </p:spPr>
        <p:txBody>
          <a:bodyPr/>
          <a:lstStyle/>
          <a:p>
            <a:r>
              <a:rPr lang="en-US" dirty="0" err="1"/>
              <a:t>Alexnet</a:t>
            </a:r>
            <a:r>
              <a:rPr lang="en-US" dirty="0"/>
              <a:t> (2012)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1251678" y="1299204"/>
            <a:ext cx="10178322" cy="3593591"/>
          </a:xfrm>
        </p:spPr>
        <p:txBody>
          <a:bodyPr/>
          <a:lstStyle/>
          <a:p>
            <a:r>
              <a:rPr lang="en-US" b="1" dirty="0"/>
              <a:t>Data Augmentation</a:t>
            </a:r>
          </a:p>
          <a:p>
            <a:pPr lvl="1"/>
            <a:r>
              <a:rPr lang="en-US" b="1" dirty="0"/>
              <a:t>Image translations: </a:t>
            </a:r>
            <a:r>
              <a:rPr lang="en-US" dirty="0"/>
              <a:t>extract tin random 224x224 patches from the 256x256 images and training on these extracted patches. This </a:t>
            </a:r>
            <a:r>
              <a:rPr lang="en-US" b="1" dirty="0"/>
              <a:t>increases the size of the training set by a factor of 2048</a:t>
            </a:r>
            <a:r>
              <a:rPr lang="en-US" dirty="0"/>
              <a:t>, though the resulting training examples are highly interdependent.</a:t>
            </a:r>
          </a:p>
          <a:p>
            <a:pPr lvl="1"/>
            <a:r>
              <a:rPr lang="en-US" b="1" dirty="0"/>
              <a:t>Image reflections</a:t>
            </a:r>
            <a:r>
              <a:rPr lang="en-US" dirty="0"/>
              <a:t>: horizontally flip the extracted of previous step.</a:t>
            </a:r>
          </a:p>
          <a:p>
            <a:pPr lvl="1"/>
            <a:r>
              <a:rPr lang="en-US" dirty="0"/>
              <a:t>This is the reason why the network input are 224x224x3 dims</a:t>
            </a:r>
          </a:p>
          <a:p>
            <a:pPr lvl="1"/>
            <a:endParaRPr lang="en-US" dirty="0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2D498-DD7D-4488-8B1D-3509FE92AA80}" type="datetime1">
              <a:rPr lang="en-US" smtClean="0"/>
              <a:t>6/17/2020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14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629FD6-9118-4F63-9D60-850A9F1C6D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8811" y="3734574"/>
            <a:ext cx="1535094" cy="2332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AB6343E-2F32-4F34-96A7-5D1B37EDFFEC}"/>
              </a:ext>
            </a:extLst>
          </p:cNvPr>
          <p:cNvSpPr txBox="1"/>
          <p:nvPr/>
        </p:nvSpPr>
        <p:spPr>
          <a:xfrm>
            <a:off x="2501900" y="6186084"/>
            <a:ext cx="15409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Extract 224x224 patches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835D16-6F22-4285-B20A-4878D6B52F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5090" y="3734575"/>
            <a:ext cx="4278710" cy="233199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D91405A-63BD-44EA-B65D-7E267A8893B4}"/>
              </a:ext>
            </a:extLst>
          </p:cNvPr>
          <p:cNvSpPr txBox="1"/>
          <p:nvPr/>
        </p:nvSpPr>
        <p:spPr>
          <a:xfrm>
            <a:off x="7382933" y="6186084"/>
            <a:ext cx="15409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Horizontally flips</a:t>
            </a:r>
          </a:p>
        </p:txBody>
      </p:sp>
    </p:spTree>
    <p:extLst>
      <p:ext uri="{BB962C8B-B14F-4D97-AF65-F5344CB8AC3E}">
        <p14:creationId xmlns:p14="http://schemas.microsoft.com/office/powerpoint/2010/main" val="18593487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1678" y="164207"/>
            <a:ext cx="10178322" cy="1492132"/>
          </a:xfrm>
        </p:spPr>
        <p:txBody>
          <a:bodyPr/>
          <a:lstStyle/>
          <a:p>
            <a:r>
              <a:rPr lang="en-US" dirty="0" err="1"/>
              <a:t>Alexnet</a:t>
            </a:r>
            <a:r>
              <a:rPr lang="en-US" dirty="0"/>
              <a:t> (2012)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1251677" y="1299204"/>
            <a:ext cx="5563989" cy="1200843"/>
          </a:xfrm>
        </p:spPr>
        <p:txBody>
          <a:bodyPr/>
          <a:lstStyle/>
          <a:p>
            <a:r>
              <a:rPr lang="en-US" b="1" dirty="0"/>
              <a:t>Data Augmentation</a:t>
            </a:r>
          </a:p>
          <a:p>
            <a:pPr lvl="1"/>
            <a:r>
              <a:rPr lang="en-US" b="1" dirty="0"/>
              <a:t>Color offset: </a:t>
            </a:r>
            <a:r>
              <a:rPr lang="en-US" dirty="0"/>
              <a:t>randomly offset RGB channels</a:t>
            </a:r>
          </a:p>
          <a:p>
            <a:pPr lvl="1"/>
            <a:endParaRPr lang="en-US" dirty="0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2D498-DD7D-4488-8B1D-3509FE92AA80}" type="datetime1">
              <a:rPr lang="en-US" smtClean="0"/>
              <a:t>6/17/2020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Đặng</a:t>
            </a:r>
            <a:r>
              <a:rPr lang="en-US" dirty="0"/>
              <a:t> </a:t>
            </a:r>
            <a:r>
              <a:rPr lang="en-US" dirty="0" err="1"/>
              <a:t>Xuân</a:t>
            </a:r>
            <a:r>
              <a:rPr lang="en-US" dirty="0"/>
              <a:t> </a:t>
            </a:r>
            <a:r>
              <a:rPr lang="en-US" dirty="0" err="1"/>
              <a:t>Hải</a:t>
            </a:r>
            <a:endParaRPr lang="en-US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15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B6343E-2F32-4F34-96A7-5D1B37EDFFEC}"/>
              </a:ext>
            </a:extLst>
          </p:cNvPr>
          <p:cNvSpPr txBox="1"/>
          <p:nvPr/>
        </p:nvSpPr>
        <p:spPr>
          <a:xfrm>
            <a:off x="2616200" y="5304880"/>
            <a:ext cx="20828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Randomize contrast and brightness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53E18F-F133-47FE-B6A6-D246B0FE07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6850" y="2640401"/>
            <a:ext cx="4381500" cy="2524125"/>
          </a:xfrm>
          <a:prstGeom prst="rect">
            <a:avLst/>
          </a:prstGeom>
        </p:spPr>
      </p:pic>
      <p:sp>
        <p:nvSpPr>
          <p:cNvPr id="17" name="Content Placeholder 9">
            <a:extLst>
              <a:ext uri="{FF2B5EF4-FFF2-40B4-BE49-F238E27FC236}">
                <a16:creationId xmlns:a16="http://schemas.microsoft.com/office/drawing/2014/main" id="{AC2BA9E3-5062-4A9B-9E50-417814B187E9}"/>
              </a:ext>
            </a:extLst>
          </p:cNvPr>
          <p:cNvSpPr txBox="1">
            <a:spLocks/>
          </p:cNvSpPr>
          <p:nvPr/>
        </p:nvSpPr>
        <p:spPr>
          <a:xfrm>
            <a:off x="6484077" y="1299204"/>
            <a:ext cx="5563989" cy="2093984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Take away: to do Data augmentation, we can random mix/combine:</a:t>
            </a:r>
          </a:p>
          <a:p>
            <a:pPr lvl="1"/>
            <a:r>
              <a:rPr lang="en-US" dirty="0"/>
              <a:t>Translation</a:t>
            </a:r>
          </a:p>
          <a:p>
            <a:pPr lvl="1"/>
            <a:r>
              <a:rPr lang="en-US" dirty="0"/>
              <a:t>Rotation</a:t>
            </a:r>
          </a:p>
          <a:p>
            <a:pPr lvl="1"/>
            <a:r>
              <a:rPr lang="en-US" dirty="0"/>
              <a:t>Stretching</a:t>
            </a:r>
          </a:p>
          <a:p>
            <a:pPr lvl="1"/>
            <a:r>
              <a:rPr lang="en-US" dirty="0"/>
              <a:t>Shearing</a:t>
            </a:r>
          </a:p>
          <a:p>
            <a:pPr lvl="1"/>
            <a:r>
              <a:rPr lang="en-US" dirty="0"/>
              <a:t>Lens distortions …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3BA8E15-4AC9-4384-855B-8D0CFD4891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4077" y="3465596"/>
            <a:ext cx="4854517" cy="234646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1CAE021-ABA5-4353-AE3D-0B54C2B86F9C}"/>
              </a:ext>
            </a:extLst>
          </p:cNvPr>
          <p:cNvSpPr txBox="1"/>
          <p:nvPr/>
        </p:nvSpPr>
        <p:spPr>
          <a:xfrm>
            <a:off x="8051800" y="5963193"/>
            <a:ext cx="20828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Automatic Data Augmentation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AA3DAF8-CD2B-4AA4-A2A1-BB45CB01D621}"/>
              </a:ext>
            </a:extLst>
          </p:cNvPr>
          <p:cNvSpPr/>
          <p:nvPr/>
        </p:nvSpPr>
        <p:spPr>
          <a:xfrm>
            <a:off x="1099596" y="5793221"/>
            <a:ext cx="52412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This scheme reduces the top-1 error rate by over 1%.</a:t>
            </a:r>
          </a:p>
        </p:txBody>
      </p:sp>
    </p:spTree>
    <p:extLst>
      <p:ext uri="{BB962C8B-B14F-4D97-AF65-F5344CB8AC3E}">
        <p14:creationId xmlns:p14="http://schemas.microsoft.com/office/powerpoint/2010/main" val="38485041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1678" y="164207"/>
            <a:ext cx="10178322" cy="1002742"/>
          </a:xfrm>
        </p:spPr>
        <p:txBody>
          <a:bodyPr/>
          <a:lstStyle/>
          <a:p>
            <a:r>
              <a:rPr lang="en-US" dirty="0" err="1"/>
              <a:t>Alexnet</a:t>
            </a:r>
            <a:r>
              <a:rPr lang="en-US" dirty="0"/>
              <a:t> (2012)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1251678" y="1099666"/>
            <a:ext cx="10178322" cy="4709710"/>
          </a:xfrm>
        </p:spPr>
        <p:txBody>
          <a:bodyPr/>
          <a:lstStyle/>
          <a:p>
            <a:r>
              <a:rPr lang="en-US" b="1" dirty="0">
                <a:hlinkClick r:id="rId2"/>
              </a:rPr>
              <a:t>Implementation</a:t>
            </a:r>
            <a:r>
              <a:rPr lang="en-US" b="1" dirty="0"/>
              <a:t> and results</a:t>
            </a:r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2D498-DD7D-4488-8B1D-3509FE92AA80}" type="datetime1">
              <a:rPr lang="en-US" smtClean="0"/>
              <a:t>6/17/2020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>
          <a:xfrm>
            <a:off x="1085849" y="6029883"/>
            <a:ext cx="5705475" cy="345796"/>
          </a:xfrm>
        </p:spPr>
        <p:txBody>
          <a:bodyPr/>
          <a:lstStyle/>
          <a:p>
            <a:r>
              <a:rPr lang="en-US" dirty="0"/>
              <a:t>Alex et al - ImageNet Classification with Deep Convolutional Neural Networks, 2012 </a:t>
            </a: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16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F7A3D65-5D02-4021-8CB3-E28FB1BB26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7864" y="190506"/>
            <a:ext cx="3862136" cy="60122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7328533-CD1A-4076-A1F2-59BC80C04A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5123" y="1690656"/>
            <a:ext cx="3169014" cy="17168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064B1A8-FE2E-48C8-A7B6-C34EF966A9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5122" y="3361190"/>
            <a:ext cx="5166954" cy="2533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9807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1678" y="164207"/>
            <a:ext cx="10178322" cy="1002742"/>
          </a:xfrm>
        </p:spPr>
        <p:txBody>
          <a:bodyPr/>
          <a:lstStyle/>
          <a:p>
            <a:r>
              <a:rPr lang="en-US" dirty="0" err="1"/>
              <a:t>Alexnet</a:t>
            </a:r>
            <a:r>
              <a:rPr lang="en-US" dirty="0"/>
              <a:t> (2012)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1251678" y="1299204"/>
            <a:ext cx="10178322" cy="4709710"/>
          </a:xfrm>
        </p:spPr>
        <p:txBody>
          <a:bodyPr/>
          <a:lstStyle/>
          <a:p>
            <a:r>
              <a:rPr lang="en-US" b="1" dirty="0"/>
              <a:t>Discussion</a:t>
            </a:r>
          </a:p>
          <a:p>
            <a:pPr lvl="1"/>
            <a:r>
              <a:rPr lang="en-US" dirty="0"/>
              <a:t>First CNN model winner, outperformed all the prior competitors.</a:t>
            </a:r>
          </a:p>
          <a:p>
            <a:pPr lvl="1"/>
            <a:r>
              <a:rPr lang="en-US" dirty="0"/>
              <a:t>Break the “mindset” that “hand worked” feature extractor </a:t>
            </a:r>
            <a:r>
              <a:rPr lang="en-US" dirty="0" err="1"/>
              <a:t>e.g</a:t>
            </a:r>
            <a:r>
              <a:rPr lang="en-US" dirty="0"/>
              <a:t> HOG, SHIFT, SURF better than automatically learning CNN filter. Efficient </a:t>
            </a:r>
            <a:r>
              <a:rPr lang="en-US" dirty="0" err="1"/>
              <a:t>ReLU</a:t>
            </a:r>
            <a:r>
              <a:rPr lang="en-US" dirty="0"/>
              <a:t> activation function</a:t>
            </a:r>
          </a:p>
          <a:p>
            <a:pPr lvl="1"/>
            <a:r>
              <a:rPr lang="en-US" dirty="0"/>
              <a:t>Perform </a:t>
            </a:r>
            <a:r>
              <a:rPr lang="en-US" dirty="0" err="1"/>
              <a:t>sota</a:t>
            </a:r>
            <a:r>
              <a:rPr lang="en-US" dirty="0"/>
              <a:t> overfitting reduce methods in a single model:</a:t>
            </a:r>
          </a:p>
          <a:p>
            <a:pPr lvl="2"/>
            <a:r>
              <a:rPr lang="en-US" dirty="0"/>
              <a:t>Data Augmentation method can reduce overfitting, allow using more complicated model</a:t>
            </a:r>
          </a:p>
          <a:p>
            <a:pPr lvl="2"/>
            <a:r>
              <a:rPr lang="en-US" dirty="0"/>
              <a:t>Efficient Dropout regularization layer</a:t>
            </a:r>
          </a:p>
          <a:p>
            <a:pPr lvl="1"/>
            <a:r>
              <a:rPr lang="en-US" dirty="0"/>
              <a:t>Show that large, deep convolutional neural network is capable of achieving record-breaking results on a highly challenging dataset using purely supervised learning</a:t>
            </a:r>
          </a:p>
          <a:p>
            <a:pPr lvl="1"/>
            <a:r>
              <a:rPr lang="en-US" dirty="0"/>
              <a:t>Blow up the application of Deep Learning and CNN architectures in Computer Vision tasks</a:t>
            </a:r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2D498-DD7D-4488-8B1D-3509FE92AA80}" type="datetime1">
              <a:rPr lang="en-US" smtClean="0"/>
              <a:t>6/17/2020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2856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1678" y="203368"/>
            <a:ext cx="10178322" cy="1080655"/>
          </a:xfrm>
        </p:spPr>
        <p:txBody>
          <a:bodyPr/>
          <a:lstStyle/>
          <a:p>
            <a:r>
              <a:rPr lang="en-US" dirty="0"/>
              <a:t>VGG Net (2014)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42532-C7F1-41BF-9C19-3AE5520B1BCC}" type="datetime1">
              <a:rPr lang="en-US" smtClean="0"/>
              <a:t>6/17/2020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18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83DB4D-6B24-4692-AC21-ADD1917984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092733"/>
            <a:ext cx="10178322" cy="3593591"/>
          </a:xfrm>
        </p:spPr>
        <p:txBody>
          <a:bodyPr/>
          <a:lstStyle/>
          <a:p>
            <a:r>
              <a:rPr lang="en-US" dirty="0" err="1"/>
              <a:t>Simonyan</a:t>
            </a:r>
            <a:r>
              <a:rPr lang="en-US" dirty="0"/>
              <a:t> and Zisserman, 2014</a:t>
            </a:r>
          </a:p>
          <a:p>
            <a:r>
              <a:rPr lang="en-US" dirty="0"/>
              <a:t>The expansion of </a:t>
            </a:r>
            <a:r>
              <a:rPr lang="en-US" dirty="0" err="1"/>
              <a:t>AlexNet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384A0D-AE0D-4A8D-813B-FEF457B731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7949" y="535946"/>
            <a:ext cx="4819649" cy="557587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97D8CDE-FA9F-4A68-833D-C083D973AB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8300" y="2846043"/>
            <a:ext cx="4819649" cy="3265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9690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1678" y="203368"/>
            <a:ext cx="10178322" cy="1080655"/>
          </a:xfrm>
        </p:spPr>
        <p:txBody>
          <a:bodyPr/>
          <a:lstStyle/>
          <a:p>
            <a:r>
              <a:rPr lang="en-US" dirty="0"/>
              <a:t>VGG Net (2014)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42532-C7F1-41BF-9C19-3AE5520B1BCC}" type="datetime1">
              <a:rPr lang="en-US" smtClean="0"/>
              <a:t>6/17/2020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19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83DB4D-6B24-4692-AC21-ADD1917984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092733"/>
            <a:ext cx="10178322" cy="3593591"/>
          </a:xfrm>
        </p:spPr>
        <p:txBody>
          <a:bodyPr/>
          <a:lstStyle/>
          <a:p>
            <a:r>
              <a:rPr lang="en-US" b="1" dirty="0"/>
              <a:t>Why use smaller filter?</a:t>
            </a:r>
          </a:p>
          <a:p>
            <a:r>
              <a:rPr lang="en-US" dirty="0"/>
              <a:t>Stack of three 3x3 conv (stride 1) layers has same </a:t>
            </a:r>
            <a:r>
              <a:rPr lang="en-US" b="1" dirty="0"/>
              <a:t>effective receptive field</a:t>
            </a:r>
            <a:r>
              <a:rPr lang="en-US" dirty="0"/>
              <a:t> as one 7x7 conv layer</a:t>
            </a:r>
          </a:p>
          <a:p>
            <a:r>
              <a:rPr lang="en-US" dirty="0"/>
              <a:t>But deeper -&gt; more non-linearities; And fewer params 3x(3x3xC) &lt; 7x7xC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DBDAB4-0378-413A-B104-D8F96204D8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8900" y="2973378"/>
            <a:ext cx="6934200" cy="279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8927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0E715-48DC-4611-9A61-B9BD536AE3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929948"/>
          </a:xfrm>
        </p:spPr>
        <p:txBody>
          <a:bodyPr/>
          <a:lstStyle/>
          <a:p>
            <a:r>
              <a:rPr lang="en-US" dirty="0"/>
              <a:t>Table of 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94C550-3E3F-4C03-86A8-7D39473FB9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312333"/>
            <a:ext cx="10178322" cy="4567259"/>
          </a:xfrm>
        </p:spPr>
        <p:txBody>
          <a:bodyPr/>
          <a:lstStyle/>
          <a:p>
            <a:r>
              <a:rPr lang="en-US" dirty="0"/>
              <a:t>ImageNet dataset</a:t>
            </a:r>
          </a:p>
          <a:p>
            <a:r>
              <a:rPr lang="en-US" dirty="0"/>
              <a:t>ImageNet Challenge</a:t>
            </a:r>
          </a:p>
          <a:p>
            <a:r>
              <a:rPr lang="en-US" dirty="0"/>
              <a:t>Vanilla CNN – the first CNN based winner</a:t>
            </a:r>
          </a:p>
          <a:p>
            <a:r>
              <a:rPr lang="en-US" dirty="0"/>
              <a:t>Inception Net</a:t>
            </a:r>
          </a:p>
          <a:p>
            <a:r>
              <a:rPr lang="en-US" dirty="0"/>
              <a:t>Residual Net</a:t>
            </a:r>
          </a:p>
          <a:p>
            <a:r>
              <a:rPr lang="en-US" dirty="0"/>
              <a:t>Inception - Residual Net</a:t>
            </a:r>
          </a:p>
          <a:p>
            <a:r>
              <a:rPr lang="en-US" dirty="0" err="1"/>
              <a:t>DenseNet</a:t>
            </a:r>
            <a:endParaRPr lang="en-US" dirty="0"/>
          </a:p>
          <a:p>
            <a:r>
              <a:rPr lang="en-US" dirty="0" err="1"/>
              <a:t>MobileNet</a:t>
            </a:r>
            <a:endParaRPr lang="en-US" dirty="0"/>
          </a:p>
          <a:p>
            <a:r>
              <a:rPr lang="en-US" dirty="0" err="1"/>
              <a:t>EfficientNet</a:t>
            </a:r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BD880C-6F33-4F07-BD23-01F41A3790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E6726-13BD-4155-8551-94DF030F99F9}" type="datetime1">
              <a:rPr lang="en-US" smtClean="0"/>
              <a:t>6/17/2020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AED6B1-30F9-452E-B14D-3A1F427C77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F53497-FF0A-4F4B-ACF2-9F25F98B48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3267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1678" y="203368"/>
            <a:ext cx="10178322" cy="1080655"/>
          </a:xfrm>
        </p:spPr>
        <p:txBody>
          <a:bodyPr/>
          <a:lstStyle/>
          <a:p>
            <a:r>
              <a:rPr lang="en-US" dirty="0"/>
              <a:t>VGG Net (2014)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42532-C7F1-41BF-9C19-3AE5520B1BCC}" type="datetime1">
              <a:rPr lang="en-US" smtClean="0"/>
              <a:t>6/17/2020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20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83DB4D-6B24-4692-AC21-ADD1917984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092733"/>
            <a:ext cx="10178322" cy="4460342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Details Configuration and novel features</a:t>
            </a:r>
          </a:p>
          <a:p>
            <a:pPr lvl="1"/>
            <a:r>
              <a:rPr lang="en-US" dirty="0"/>
              <a:t>Conv block with smaller filter (3x3) produce more non-linearities, extract features better and less params (than Alex net Conv layer)</a:t>
            </a:r>
          </a:p>
          <a:p>
            <a:pPr lvl="1"/>
            <a:r>
              <a:rPr lang="en-US" dirty="0"/>
              <a:t>Deeper network: 16-19 layers with 5 Conv block consist of 13 conv layers (</a:t>
            </a:r>
            <a:r>
              <a:rPr lang="en-US" dirty="0" err="1"/>
              <a:t>AlexNet</a:t>
            </a:r>
            <a:r>
              <a:rPr lang="en-US" dirty="0"/>
              <a:t> have 8 layers with 3 Conv block)</a:t>
            </a:r>
          </a:p>
          <a:p>
            <a:pPr lvl="1"/>
            <a:r>
              <a:rPr lang="en-US" dirty="0" err="1"/>
              <a:t>ReLU</a:t>
            </a:r>
            <a:r>
              <a:rPr lang="en-US" dirty="0"/>
              <a:t> activation function from </a:t>
            </a:r>
            <a:r>
              <a:rPr lang="en-US" dirty="0" err="1"/>
              <a:t>AlexNet</a:t>
            </a:r>
            <a:endParaRPr lang="en-US" dirty="0"/>
          </a:p>
          <a:p>
            <a:pPr lvl="1"/>
            <a:r>
              <a:rPr lang="en-US" dirty="0"/>
              <a:t>No Local Response </a:t>
            </a:r>
            <a:r>
              <a:rPr lang="en-US" dirty="0" err="1"/>
              <a:t>Normalisation</a:t>
            </a:r>
            <a:r>
              <a:rPr lang="en-US" dirty="0"/>
              <a:t> (LRN) </a:t>
            </a:r>
          </a:p>
          <a:p>
            <a:pPr lvl="1"/>
            <a:r>
              <a:rPr lang="en-US" dirty="0"/>
              <a:t>One of the biggest (number of params) network</a:t>
            </a:r>
          </a:p>
          <a:p>
            <a:pPr lvl="1"/>
            <a:r>
              <a:rPr lang="en-US" dirty="0"/>
              <a:t>19 layers version produce slightly better results</a:t>
            </a:r>
          </a:p>
          <a:p>
            <a:pPr lvl="1"/>
            <a:r>
              <a:rPr lang="en-US" dirty="0"/>
              <a:t>Similar training procedure as Alex in 2012</a:t>
            </a:r>
          </a:p>
          <a:p>
            <a:pPr lvl="1"/>
            <a:r>
              <a:rPr lang="en-US" dirty="0"/>
              <a:t>Shaping a common architecture: deeper network with multi Conv block - [Conv+ ~ Max Pooling]+</a:t>
            </a:r>
          </a:p>
          <a:p>
            <a:pPr lvl="1"/>
            <a:r>
              <a:rPr lang="en-US" dirty="0"/>
              <a:t>Consolidate the theory of deeper network can perform better results on the same dataset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94044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1678" y="217947"/>
            <a:ext cx="10178322" cy="1080655"/>
          </a:xfrm>
        </p:spPr>
        <p:txBody>
          <a:bodyPr/>
          <a:lstStyle/>
          <a:p>
            <a:r>
              <a:rPr lang="en-US" dirty="0"/>
              <a:t>VGG Net (2014)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42532-C7F1-41BF-9C19-3AE5520B1BCC}" type="datetime1">
              <a:rPr lang="en-US" smtClean="0"/>
              <a:t>6/17/2020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21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1245146" y="989438"/>
            <a:ext cx="4850854" cy="1898468"/>
          </a:xfrm>
        </p:spPr>
        <p:txBody>
          <a:bodyPr>
            <a:normAutofit/>
          </a:bodyPr>
          <a:lstStyle/>
          <a:p>
            <a:r>
              <a:rPr lang="en-US" dirty="0"/>
              <a:t>Where is the heavy part?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B6D2F60-1228-4B7E-98DB-1DDD49240D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4962" y="1495418"/>
            <a:ext cx="8982075" cy="4723265"/>
          </a:xfrm>
          <a:prstGeom prst="rect">
            <a:avLst/>
          </a:prstGeom>
        </p:spPr>
      </p:pic>
      <p:sp>
        <p:nvSpPr>
          <p:cNvPr id="9" name="Footer Placeholder 13">
            <a:extLst>
              <a:ext uri="{FF2B5EF4-FFF2-40B4-BE49-F238E27FC236}">
                <a16:creationId xmlns:a16="http://schemas.microsoft.com/office/drawing/2014/main" id="{8D1033EB-63F2-4AB1-979A-BCC05836B6C2}"/>
              </a:ext>
            </a:extLst>
          </p:cNvPr>
          <p:cNvSpPr txBox="1">
            <a:spLocks/>
          </p:cNvSpPr>
          <p:nvPr/>
        </p:nvSpPr>
        <p:spPr>
          <a:xfrm>
            <a:off x="6340839" y="816540"/>
            <a:ext cx="5705475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Slides taken from CS231n – Stanford University</a:t>
            </a:r>
          </a:p>
        </p:txBody>
      </p:sp>
    </p:spTree>
    <p:extLst>
      <p:ext uri="{BB962C8B-B14F-4D97-AF65-F5344CB8AC3E}">
        <p14:creationId xmlns:p14="http://schemas.microsoft.com/office/powerpoint/2010/main" val="2246029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080655"/>
          </a:xfrm>
        </p:spPr>
        <p:txBody>
          <a:bodyPr/>
          <a:lstStyle/>
          <a:p>
            <a:r>
              <a:rPr lang="en-US" dirty="0"/>
              <a:t>VGG Net (2014)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42532-C7F1-41BF-9C19-3AE5520B1BCC}" type="datetime1">
              <a:rPr lang="en-US" smtClean="0"/>
              <a:t>6/17/2020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22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1245145" y="1284023"/>
            <a:ext cx="5705191" cy="1898468"/>
          </a:xfrm>
        </p:spPr>
        <p:txBody>
          <a:bodyPr>
            <a:normAutofit/>
          </a:bodyPr>
          <a:lstStyle/>
          <a:p>
            <a:r>
              <a:rPr lang="en-US" b="1" dirty="0">
                <a:hlinkClick r:id="rId3"/>
              </a:rPr>
              <a:t>Implementation</a:t>
            </a:r>
            <a:r>
              <a:rPr lang="en-US" b="1" dirty="0"/>
              <a:t> and results</a:t>
            </a:r>
          </a:p>
          <a:p>
            <a:pPr lvl="1"/>
            <a:r>
              <a:rPr lang="en-US" sz="1600" dirty="0"/>
              <a:t>ILSVRC’2014 2nd in classification, 1st in localization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8F07C04-6BA0-44C9-9172-968FE02518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9034" y="0"/>
            <a:ext cx="3836581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26138CF-436E-4765-89CE-00BC196B1955}"/>
              </a:ext>
            </a:extLst>
          </p:cNvPr>
          <p:cNvSpPr/>
          <p:nvPr/>
        </p:nvSpPr>
        <p:spPr>
          <a:xfrm>
            <a:off x="1192243" y="5072076"/>
            <a:ext cx="5692713" cy="13036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742950" lvl="1" indent="-285750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VGG-16 achieved the top-5 error rate of 8.1% on ImageNet compared to 16.4% achieved by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AlexNet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Even better accuracy with the VGG-19 where it was able to achieve a top-5 error rate of ~ 7.3%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C669B9-A795-4E91-B8BA-5AF348B652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5157" y="2216601"/>
            <a:ext cx="6003877" cy="2710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7804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080655"/>
          </a:xfrm>
        </p:spPr>
        <p:txBody>
          <a:bodyPr/>
          <a:lstStyle/>
          <a:p>
            <a:r>
              <a:rPr lang="en-US" dirty="0"/>
              <a:t>Vanilla </a:t>
            </a:r>
            <a:r>
              <a:rPr lang="en-US" dirty="0" err="1"/>
              <a:t>cnn</a:t>
            </a:r>
            <a:r>
              <a:rPr lang="en-US" dirty="0"/>
              <a:t> architecture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42532-C7F1-41BF-9C19-3AE5520B1BCC}" type="datetime1">
              <a:rPr lang="en-US" smtClean="0"/>
              <a:t>6/17/2020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23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1245146" y="1284022"/>
            <a:ext cx="9695176" cy="4373828"/>
          </a:xfrm>
        </p:spPr>
        <p:txBody>
          <a:bodyPr>
            <a:noAutofit/>
          </a:bodyPr>
          <a:lstStyle/>
          <a:p>
            <a:r>
              <a:rPr lang="en-US" sz="1800" b="1" dirty="0"/>
              <a:t>Conclusion</a:t>
            </a:r>
          </a:p>
          <a:p>
            <a:pPr lvl="1"/>
            <a:r>
              <a:rPr lang="en-US" sz="1600" dirty="0"/>
              <a:t>Deep Vanilla CNN can perform better results than traditional features extracting </a:t>
            </a:r>
            <a:r>
              <a:rPr lang="en-US" sz="1600" dirty="0" err="1"/>
              <a:t>e.g</a:t>
            </a:r>
            <a:r>
              <a:rPr lang="en-US" sz="1600" dirty="0"/>
              <a:t> SIFT, SURF, HOG…</a:t>
            </a:r>
          </a:p>
          <a:p>
            <a:pPr lvl="1"/>
            <a:r>
              <a:rPr lang="en-US" sz="1600" dirty="0"/>
              <a:t>Deeper network tend to perform better results</a:t>
            </a:r>
          </a:p>
          <a:p>
            <a:pPr lvl="1"/>
            <a:r>
              <a:rPr lang="en-US" sz="1600" dirty="0"/>
              <a:t>Use </a:t>
            </a:r>
            <a:r>
              <a:rPr lang="en-US" sz="1600" b="1" dirty="0"/>
              <a:t>continuous Conv block with smaller filter</a:t>
            </a:r>
            <a:r>
              <a:rPr lang="en-US" sz="1600" dirty="0"/>
              <a:t> instead of single layer with large filter not only give better performance but also higher results (because of more non-linearities)</a:t>
            </a:r>
          </a:p>
          <a:p>
            <a:pPr lvl="1"/>
            <a:r>
              <a:rPr lang="en-US" sz="1600" b="1" dirty="0" err="1"/>
              <a:t>ReLU</a:t>
            </a:r>
            <a:r>
              <a:rPr lang="en-US" sz="1600" b="1" dirty="0"/>
              <a:t> </a:t>
            </a:r>
            <a:r>
              <a:rPr lang="en-US" sz="1600" dirty="0"/>
              <a:t>activation instead of Sigmoid, Tanh for faster training and prediction</a:t>
            </a:r>
          </a:p>
          <a:p>
            <a:pPr lvl="1"/>
            <a:r>
              <a:rPr lang="en-US" sz="1600" b="1" dirty="0"/>
              <a:t>Dropout regularization and Data Augmentation </a:t>
            </a:r>
            <a:r>
              <a:rPr lang="en-US" sz="1600" dirty="0"/>
              <a:t>can reduce overfitting, give us the ability to build larger network</a:t>
            </a:r>
          </a:p>
          <a:p>
            <a:pPr lvl="1"/>
            <a:r>
              <a:rPr lang="en-US" sz="1600" dirty="0"/>
              <a:t>Ensemble technique produce more general network and better results</a:t>
            </a:r>
          </a:p>
          <a:p>
            <a:pPr lvl="1"/>
            <a:r>
              <a:rPr lang="en-US" sz="1600" i="1" dirty="0"/>
              <a:t>But, the number of params still increasing?</a:t>
            </a:r>
          </a:p>
          <a:p>
            <a:pPr lvl="1"/>
            <a:r>
              <a:rPr lang="en-US" sz="1600" dirty="0"/>
              <a:t>The final FC layer seems extreme heavy, dramatically increase network’s params, put model to the risk of overfitting</a:t>
            </a:r>
          </a:p>
        </p:txBody>
      </p:sp>
      <p:pic>
        <p:nvPicPr>
          <p:cNvPr id="9" name="Content Placeholder 3">
            <a:extLst>
              <a:ext uri="{FF2B5EF4-FFF2-40B4-BE49-F238E27FC236}">
                <a16:creationId xmlns:a16="http://schemas.microsoft.com/office/drawing/2014/main" id="{8BB55122-F851-4599-91A8-74BD209736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0568" y="2686050"/>
            <a:ext cx="5146286" cy="359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266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1678" y="214998"/>
            <a:ext cx="10178322" cy="870852"/>
          </a:xfrm>
        </p:spPr>
        <p:txBody>
          <a:bodyPr/>
          <a:lstStyle/>
          <a:p>
            <a:r>
              <a:rPr lang="en-US" dirty="0"/>
              <a:t>Inception NET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1476477"/>
            <a:ext cx="4958492" cy="3593591"/>
          </a:xfrm>
        </p:spPr>
        <p:txBody>
          <a:bodyPr>
            <a:normAutofit/>
          </a:bodyPr>
          <a:lstStyle/>
          <a:p>
            <a:r>
              <a:rPr lang="en-US" sz="1600" b="1" dirty="0"/>
              <a:t>Which kernel size should be use for each Conv layer?</a:t>
            </a:r>
          </a:p>
          <a:p>
            <a:r>
              <a:rPr lang="en-US" sz="1600" dirty="0"/>
              <a:t>Inception module with parallel kernel</a:t>
            </a:r>
          </a:p>
          <a:p>
            <a:pPr lvl="1"/>
            <a:r>
              <a:rPr lang="en-US" sz="1400" dirty="0"/>
              <a:t>Multiple kernel: 1x1, 3x3, 5x5</a:t>
            </a:r>
          </a:p>
          <a:p>
            <a:pPr lvl="1"/>
            <a:r>
              <a:rPr lang="en-US" sz="1400" dirty="0"/>
              <a:t>Max pooling</a:t>
            </a:r>
          </a:p>
          <a:p>
            <a:pPr lvl="1"/>
            <a:r>
              <a:rPr lang="en-US" sz="1400" dirty="0"/>
              <a:t>Output: Depth wise concatenation of these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F5996-2B54-4BFC-96E8-5654A28C2176}" type="datetime1">
              <a:rPr lang="en-US" smtClean="0"/>
              <a:t>6/17/2020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24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0840" y="1957799"/>
            <a:ext cx="5032057" cy="3088439"/>
          </a:xfrm>
          <a:prstGeom prst="rect">
            <a:avLst/>
          </a:prstGeom>
        </p:spPr>
      </p:pic>
      <p:sp>
        <p:nvSpPr>
          <p:cNvPr id="13" name="Footer Placeholder 13">
            <a:extLst>
              <a:ext uri="{FF2B5EF4-FFF2-40B4-BE49-F238E27FC236}">
                <a16:creationId xmlns:a16="http://schemas.microsoft.com/office/drawing/2014/main" id="{DC737298-9BEE-42BD-9B03-094B7A7F0BE3}"/>
              </a:ext>
            </a:extLst>
          </p:cNvPr>
          <p:cNvSpPr txBox="1">
            <a:spLocks/>
          </p:cNvSpPr>
          <p:nvPr/>
        </p:nvSpPr>
        <p:spPr>
          <a:xfrm>
            <a:off x="1299433" y="5918187"/>
            <a:ext cx="3529742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 err="1"/>
              <a:t>Szegedy</a:t>
            </a:r>
            <a:r>
              <a:rPr lang="en-US" dirty="0"/>
              <a:t> et al – Going deeper with convolutions, 2014</a:t>
            </a:r>
          </a:p>
        </p:txBody>
      </p:sp>
    </p:spTree>
    <p:extLst>
      <p:ext uri="{BB962C8B-B14F-4D97-AF65-F5344CB8AC3E}">
        <p14:creationId xmlns:p14="http://schemas.microsoft.com/office/powerpoint/2010/main" val="7005108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1678" y="214998"/>
            <a:ext cx="10178322" cy="1492132"/>
          </a:xfrm>
        </p:spPr>
        <p:txBody>
          <a:bodyPr/>
          <a:lstStyle/>
          <a:p>
            <a:r>
              <a:rPr lang="en-US" dirty="0"/>
              <a:t>Inception NET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9433" y="1180432"/>
            <a:ext cx="5146265" cy="3593591"/>
          </a:xfrm>
        </p:spPr>
        <p:txBody>
          <a:bodyPr>
            <a:normAutofit/>
          </a:bodyPr>
          <a:lstStyle/>
          <a:p>
            <a:r>
              <a:rPr lang="en-US" sz="1800" dirty="0"/>
              <a:t>What is problem with this architecture?</a:t>
            </a:r>
          </a:p>
          <a:p>
            <a:pPr lvl="1"/>
            <a:r>
              <a:rPr lang="en-US" sz="1600" dirty="0"/>
              <a:t>Pooling layer also preserves feature depth, which means total depth after concatenation can only grow at every layer!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F5996-2B54-4BFC-96E8-5654A28C2176}" type="datetime1">
              <a:rPr lang="en-US" smtClean="0"/>
              <a:t>6/17/2020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25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8904B24-1349-4CCE-9214-173BEC07D1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571" y="2745810"/>
            <a:ext cx="5032057" cy="29936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7C97874-ADCC-4F35-86CD-2B17CD24BD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4750" y="1794383"/>
            <a:ext cx="3812812" cy="3269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7542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1678" y="214998"/>
            <a:ext cx="10178322" cy="1492132"/>
          </a:xfrm>
        </p:spPr>
        <p:txBody>
          <a:bodyPr/>
          <a:lstStyle/>
          <a:p>
            <a:r>
              <a:rPr lang="en-US" dirty="0"/>
              <a:t>Inception NET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9433" y="1180432"/>
            <a:ext cx="5146265" cy="3593591"/>
          </a:xfrm>
        </p:spPr>
        <p:txBody>
          <a:bodyPr>
            <a:normAutofit/>
          </a:bodyPr>
          <a:lstStyle/>
          <a:p>
            <a:r>
              <a:rPr lang="en-US" sz="1800" dirty="0"/>
              <a:t>Solution: Use bottleneck (1x1) convolutions layer to reduce feature channel size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F5996-2B54-4BFC-96E8-5654A28C2176}" type="datetime1">
              <a:rPr lang="en-US" smtClean="0"/>
              <a:t>6/17/2020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26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17ACAEA-CB34-4C3C-86C1-33DA837297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1150" y="502394"/>
            <a:ext cx="4368650" cy="201812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C744289-EE9B-4584-91EE-EF9800A26C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9491" y="3962172"/>
            <a:ext cx="2833060" cy="1616258"/>
          </a:xfrm>
          <a:prstGeom prst="rect">
            <a:avLst/>
          </a:prstGeom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8B9B3B78-1163-4CAC-A977-36BF0BC08B2D}"/>
              </a:ext>
            </a:extLst>
          </p:cNvPr>
          <p:cNvSpPr txBox="1">
            <a:spLocks/>
          </p:cNvSpPr>
          <p:nvPr/>
        </p:nvSpPr>
        <p:spPr>
          <a:xfrm>
            <a:off x="6356126" y="2700544"/>
            <a:ext cx="5358896" cy="9626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Alternatively, interpret it as applying the same FC layer on each input pixel -&gt; same as </a:t>
            </a:r>
            <a:r>
              <a:rPr lang="en-US" sz="1600" dirty="0">
                <a:hlinkClick r:id="rId5"/>
              </a:rPr>
              <a:t>Network In Network</a:t>
            </a:r>
            <a:r>
              <a:rPr lang="en-US" sz="1600" dirty="0"/>
              <a:t>, Min Lin et al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34434F8-BD1B-4CB8-B658-0835666856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50344" y="3965894"/>
            <a:ext cx="2205037" cy="161625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6F64813-A6B7-49B1-9954-AFFCE79ADB17}"/>
              </a:ext>
            </a:extLst>
          </p:cNvPr>
          <p:cNvSpPr txBox="1"/>
          <p:nvPr/>
        </p:nvSpPr>
        <p:spPr>
          <a:xfrm>
            <a:off x="8950344" y="5799686"/>
            <a:ext cx="23812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MLPConv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Layer - Lin et al, 2014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7F852C4-C46E-4573-B778-3860164DFCCB}"/>
              </a:ext>
            </a:extLst>
          </p:cNvPr>
          <p:cNvSpPr txBox="1"/>
          <p:nvPr/>
        </p:nvSpPr>
        <p:spPr>
          <a:xfrm>
            <a:off x="1251678" y="5938185"/>
            <a:ext cx="23812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CS231n – Stanford University, 2020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A929A62-A2CD-4E53-8186-9F9FE75C8AD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85015" y="2270082"/>
            <a:ext cx="4476750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6225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1678" y="214998"/>
            <a:ext cx="10178322" cy="928002"/>
          </a:xfrm>
        </p:spPr>
        <p:txBody>
          <a:bodyPr/>
          <a:lstStyle/>
          <a:p>
            <a:r>
              <a:rPr lang="en-US" dirty="0" err="1"/>
              <a:t>GoogleNet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7" y="1217774"/>
            <a:ext cx="10178323" cy="1501807"/>
          </a:xfrm>
        </p:spPr>
        <p:txBody>
          <a:bodyPr>
            <a:normAutofit/>
          </a:bodyPr>
          <a:lstStyle/>
          <a:p>
            <a:r>
              <a:rPr lang="en-US" sz="1600" b="1" dirty="0"/>
              <a:t>Global Average Pooling (GAP) layer</a:t>
            </a:r>
            <a:endParaRPr lang="en-US" sz="1600" dirty="0"/>
          </a:p>
          <a:p>
            <a:endParaRPr lang="en-US" sz="1600" dirty="0"/>
          </a:p>
          <a:p>
            <a:pPr marL="0" indent="0">
              <a:buNone/>
            </a:pPr>
            <a:endParaRPr lang="en-US" sz="1600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F5996-2B54-4BFC-96E8-5654A28C2176}" type="datetime1">
              <a:rPr lang="en-US" smtClean="0"/>
              <a:t>6/17/2020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27</a:t>
            </a:fld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09E114B-87DC-4C45-BBF3-0FB5F1F558C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9777" y="2794355"/>
            <a:ext cx="5649694" cy="339090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78C4D3D-A4EF-4E6B-9B66-04EB30DB50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1200" y="214998"/>
            <a:ext cx="6395526" cy="3609975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D1F669A2-3C02-43B2-9A3C-9291752E37E7}"/>
              </a:ext>
            </a:extLst>
          </p:cNvPr>
          <p:cNvSpPr/>
          <p:nvPr/>
        </p:nvSpPr>
        <p:spPr>
          <a:xfrm>
            <a:off x="6939471" y="4315496"/>
            <a:ext cx="458152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GAP layers reduce each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h×w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feature map to a single number by simply taking the average of all values in each slice</a:t>
            </a:r>
          </a:p>
          <a:p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The GAP layer then followed by one densely connected layer with a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softmax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activation function that yields the predicted object classes.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81A9701-BD38-4F63-A7B5-8CCAE904D8EB}"/>
              </a:ext>
            </a:extLst>
          </p:cNvPr>
          <p:cNvSpPr/>
          <p:nvPr/>
        </p:nvSpPr>
        <p:spPr>
          <a:xfrm>
            <a:off x="1432652" y="1821981"/>
            <a:ext cx="360182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 Adding an 7x7 average pooling improved the top-1 accuracy by about 0.6%</a:t>
            </a:r>
          </a:p>
        </p:txBody>
      </p:sp>
    </p:spTree>
    <p:extLst>
      <p:ext uri="{BB962C8B-B14F-4D97-AF65-F5344CB8AC3E}">
        <p14:creationId xmlns:p14="http://schemas.microsoft.com/office/powerpoint/2010/main" val="25310126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1678" y="214998"/>
            <a:ext cx="10178322" cy="928002"/>
          </a:xfrm>
        </p:spPr>
        <p:txBody>
          <a:bodyPr/>
          <a:lstStyle/>
          <a:p>
            <a:r>
              <a:rPr lang="en-US" dirty="0" err="1"/>
              <a:t>GoogleNet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7" y="1103474"/>
            <a:ext cx="10178323" cy="1501807"/>
          </a:xfrm>
        </p:spPr>
        <p:txBody>
          <a:bodyPr>
            <a:normAutofit/>
          </a:bodyPr>
          <a:lstStyle/>
          <a:p>
            <a:r>
              <a:rPr lang="en-US" sz="1600" b="1" dirty="0"/>
              <a:t>Inception-v1</a:t>
            </a:r>
            <a:r>
              <a:rPr lang="en-US" sz="1600" dirty="0"/>
              <a:t>: 9 Inception modules with 22 layers</a:t>
            </a:r>
          </a:p>
          <a:p>
            <a:r>
              <a:rPr lang="en-US" sz="1600" dirty="0"/>
              <a:t>Stacked Inception module with Max Pooling layer between</a:t>
            </a:r>
          </a:p>
          <a:p>
            <a:r>
              <a:rPr lang="en-US" sz="1600" dirty="0"/>
              <a:t>Only </a:t>
            </a:r>
            <a:r>
              <a:rPr lang="en-US" sz="1600" b="1" dirty="0"/>
              <a:t>5 millions params</a:t>
            </a:r>
            <a:r>
              <a:rPr lang="en-US" sz="1600" dirty="0"/>
              <a:t>, 27x less than VGG-16</a:t>
            </a:r>
          </a:p>
          <a:p>
            <a:r>
              <a:rPr lang="en-US" sz="1600" dirty="0"/>
              <a:t>Only FC-1000 to output classes</a:t>
            </a:r>
          </a:p>
          <a:p>
            <a:endParaRPr lang="en-US" sz="1600" dirty="0"/>
          </a:p>
          <a:p>
            <a:pPr marL="0" indent="0">
              <a:buNone/>
            </a:pPr>
            <a:endParaRPr lang="en-US" sz="1600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F5996-2B54-4BFC-96E8-5654A28C2176}" type="datetime1">
              <a:rPr lang="en-US" smtClean="0"/>
              <a:t>6/17/2020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28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4730FAC-3DCA-4F0E-AE53-BBBB7DAAB53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8783" y="131888"/>
            <a:ext cx="3561539" cy="3121436"/>
          </a:xfrm>
          <a:prstGeom prst="rect">
            <a:avLst/>
          </a:prstGeom>
        </p:spPr>
      </p:pic>
      <p:grpSp>
        <p:nvGrpSpPr>
          <p:cNvPr id="43" name="Group 42">
            <a:extLst>
              <a:ext uri="{FF2B5EF4-FFF2-40B4-BE49-F238E27FC236}">
                <a16:creationId xmlns:a16="http://schemas.microsoft.com/office/drawing/2014/main" id="{C2AF7E16-0672-4F00-A557-801B725FD738}"/>
              </a:ext>
            </a:extLst>
          </p:cNvPr>
          <p:cNvGrpSpPr/>
          <p:nvPr/>
        </p:nvGrpSpPr>
        <p:grpSpPr>
          <a:xfrm>
            <a:off x="1139129" y="3378560"/>
            <a:ext cx="9662222" cy="3360280"/>
            <a:chOff x="1139129" y="3378560"/>
            <a:chExt cx="9662222" cy="3360280"/>
          </a:xfrm>
        </p:grpSpPr>
        <p:grpSp>
          <p:nvGrpSpPr>
            <p:cNvPr id="14" name="Group 13"/>
            <p:cNvGrpSpPr/>
            <p:nvPr/>
          </p:nvGrpSpPr>
          <p:grpSpPr>
            <a:xfrm>
              <a:off x="2211917" y="3378560"/>
              <a:ext cx="8589434" cy="3031461"/>
              <a:chOff x="1041539" y="3196871"/>
              <a:chExt cx="9478416" cy="4123283"/>
            </a:xfrm>
          </p:grpSpPr>
          <p:pic>
            <p:nvPicPr>
              <p:cNvPr id="12" name="Picture 11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36387"/>
              <a:stretch/>
            </p:blipFill>
            <p:spPr>
              <a:xfrm>
                <a:off x="1041539" y="3196871"/>
                <a:ext cx="9478416" cy="4123283"/>
              </a:xfrm>
              <a:prstGeom prst="rect">
                <a:avLst/>
              </a:prstGeom>
            </p:spPr>
          </p:pic>
          <p:pic>
            <p:nvPicPr>
              <p:cNvPr id="13" name="Picture 12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66" t="77500" r="45050" b="4176"/>
              <a:stretch/>
            </p:blipFill>
            <p:spPr>
              <a:xfrm>
                <a:off x="1041539" y="3424770"/>
                <a:ext cx="4916723" cy="1256686"/>
              </a:xfrm>
              <a:prstGeom prst="rect">
                <a:avLst/>
              </a:prstGeom>
            </p:spPr>
          </p:pic>
        </p:grp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CF4067E-A21F-4F30-8C2D-3308BB049A20}"/>
                </a:ext>
              </a:extLst>
            </p:cNvPr>
            <p:cNvSpPr/>
            <p:nvPr/>
          </p:nvSpPr>
          <p:spPr>
            <a:xfrm>
              <a:off x="9025467" y="4532692"/>
              <a:ext cx="1439333" cy="9736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C326FED-0399-4648-ADE8-B6A439449790}"/>
                </a:ext>
              </a:extLst>
            </p:cNvPr>
            <p:cNvSpPr txBox="1"/>
            <p:nvPr/>
          </p:nvSpPr>
          <p:spPr>
            <a:xfrm flipH="1">
              <a:off x="8811684" y="5892959"/>
              <a:ext cx="175259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FF0000"/>
                  </a:solidFill>
                </a:rPr>
                <a:t>Part C: The classifier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A804D2BD-E5FF-44A5-858F-4B6D0486BAA9}"/>
                </a:ext>
              </a:extLst>
            </p:cNvPr>
            <p:cNvCxnSpPr>
              <a:cxnSpLocks/>
              <a:stCxn id="8" idx="0"/>
              <a:endCxn id="7" idx="2"/>
            </p:cNvCxnSpPr>
            <p:nvPr/>
          </p:nvCxnSpPr>
          <p:spPr>
            <a:xfrm flipV="1">
              <a:off x="9687983" y="5506359"/>
              <a:ext cx="57151" cy="386600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9FBEB39-EC1C-4661-8F83-0F66845CB4DD}"/>
                </a:ext>
              </a:extLst>
            </p:cNvPr>
            <p:cNvSpPr txBox="1"/>
            <p:nvPr/>
          </p:nvSpPr>
          <p:spPr>
            <a:xfrm flipH="1">
              <a:off x="1139129" y="4239203"/>
              <a:ext cx="120577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FF0000"/>
                  </a:solidFill>
                </a:rPr>
                <a:t>Part A: Vanilla Input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425AC38E-7B9B-4949-836B-924765659D32}"/>
                </a:ext>
              </a:extLst>
            </p:cNvPr>
            <p:cNvCxnSpPr>
              <a:cxnSpLocks/>
              <a:stCxn id="17" idx="1"/>
            </p:cNvCxnSpPr>
            <p:nvPr/>
          </p:nvCxnSpPr>
          <p:spPr>
            <a:xfrm>
              <a:off x="2344902" y="4470036"/>
              <a:ext cx="1141248" cy="402362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EBDA1437-EECE-46FB-8917-693E1A2535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158" t="69137" r="9740" b="5962"/>
            <a:stretch/>
          </p:blipFill>
          <p:spPr>
            <a:xfrm>
              <a:off x="2789644" y="5417863"/>
              <a:ext cx="2257548" cy="1320977"/>
            </a:xfrm>
            <a:prstGeom prst="rect">
              <a:avLst/>
            </a:prstGeom>
          </p:spPr>
        </p:pic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255CED28-C1CF-456E-BC51-ABC05B2505AC}"/>
                </a:ext>
              </a:extLst>
            </p:cNvPr>
            <p:cNvSpPr/>
            <p:nvPr/>
          </p:nvSpPr>
          <p:spPr>
            <a:xfrm>
              <a:off x="3843503" y="4532692"/>
              <a:ext cx="5181964" cy="848431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826921A-3D77-435A-BAD9-6DAEDF37481F}"/>
                </a:ext>
              </a:extLst>
            </p:cNvPr>
            <p:cNvSpPr txBox="1"/>
            <p:nvPr/>
          </p:nvSpPr>
          <p:spPr>
            <a:xfrm flipH="1">
              <a:off x="8974669" y="3787494"/>
              <a:ext cx="182668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FF0000"/>
                  </a:solidFill>
                </a:rPr>
                <a:t>Part B:  Staked Inception Module</a:t>
              </a: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B2F7AA38-7D31-4DC0-BEB6-C0498AC4B503}"/>
                </a:ext>
              </a:extLst>
            </p:cNvPr>
            <p:cNvCxnSpPr/>
            <p:nvPr/>
          </p:nvCxnSpPr>
          <p:spPr>
            <a:xfrm flipH="1">
              <a:off x="8811684" y="4249159"/>
              <a:ext cx="1076326" cy="283533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910521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1678" y="214998"/>
            <a:ext cx="10178322" cy="928002"/>
          </a:xfrm>
        </p:spPr>
        <p:txBody>
          <a:bodyPr/>
          <a:lstStyle/>
          <a:p>
            <a:r>
              <a:rPr lang="en-US" dirty="0" err="1"/>
              <a:t>GoogleNet</a:t>
            </a:r>
            <a:r>
              <a:rPr lang="en-US" dirty="0"/>
              <a:t> (inception-v1)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7" y="1103474"/>
            <a:ext cx="10178323" cy="2068351"/>
          </a:xfrm>
        </p:spPr>
        <p:txBody>
          <a:bodyPr>
            <a:normAutofit/>
          </a:bodyPr>
          <a:lstStyle/>
          <a:p>
            <a:r>
              <a:rPr lang="en-US" sz="1600" dirty="0"/>
              <a:t>Strong performance of relatively shallower networks on this task suggests that the features produced by the layers in the middle of the network should be very discriminative.</a:t>
            </a:r>
            <a:endParaRPr lang="en-US" sz="1600" b="1" dirty="0"/>
          </a:p>
          <a:p>
            <a:r>
              <a:rPr lang="en-US" sz="1600" dirty="0"/>
              <a:t>Adding auxiliary classifiers connected to these intermediate layers, encourage discrimination in the lower stages in the classifier, increase the gradient signal that gets propagated back, and provide additional regularization.</a:t>
            </a:r>
          </a:p>
          <a:p>
            <a:r>
              <a:rPr lang="en-US" sz="1600" dirty="0"/>
              <a:t>During training, their loss gets added to the total loss of the network with a discount weight (the losses of the auxiliary classifiers were weighted by 0.3).  At inference time, these auxiliary networks are discarded.</a:t>
            </a:r>
          </a:p>
          <a:p>
            <a:endParaRPr lang="en-US" sz="1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F5996-2B54-4BFC-96E8-5654A28C2176}" type="datetime1">
              <a:rPr lang="en-US" smtClean="0"/>
              <a:t>6/17/2020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29</a:t>
            </a:fld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387"/>
          <a:stretch/>
        </p:blipFill>
        <p:spPr>
          <a:xfrm>
            <a:off x="2211917" y="3378560"/>
            <a:ext cx="8589434" cy="303146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F45679D-FBA0-45F2-9DC5-38B89B552E5E}"/>
              </a:ext>
            </a:extLst>
          </p:cNvPr>
          <p:cNvSpPr/>
          <p:nvPr/>
        </p:nvSpPr>
        <p:spPr>
          <a:xfrm>
            <a:off x="6600825" y="3562350"/>
            <a:ext cx="2424642" cy="970342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972CEE9-D69E-457B-B3E3-0814B1B4E8BE}"/>
              </a:ext>
            </a:extLst>
          </p:cNvPr>
          <p:cNvSpPr/>
          <p:nvPr/>
        </p:nvSpPr>
        <p:spPr>
          <a:xfrm>
            <a:off x="6109758" y="5405337"/>
            <a:ext cx="2424642" cy="970342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A7938C-76D9-496C-8159-6AFD4128D31E}"/>
              </a:ext>
            </a:extLst>
          </p:cNvPr>
          <p:cNvSpPr txBox="1"/>
          <p:nvPr/>
        </p:nvSpPr>
        <p:spPr>
          <a:xfrm>
            <a:off x="3234796" y="3700523"/>
            <a:ext cx="21145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Auxiliary classifiers at lower layers 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8C3CF39-32BB-4795-995C-1ABFD07E81E0}"/>
              </a:ext>
            </a:extLst>
          </p:cNvPr>
          <p:cNvCxnSpPr>
            <a:endCxn id="9" idx="1"/>
          </p:cNvCxnSpPr>
          <p:nvPr/>
        </p:nvCxnSpPr>
        <p:spPr>
          <a:xfrm>
            <a:off x="5381625" y="3943350"/>
            <a:ext cx="1219200" cy="10417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E25AB2F-027C-437A-97C3-2F60A8BD4B5E}"/>
              </a:ext>
            </a:extLst>
          </p:cNvPr>
          <p:cNvCxnSpPr>
            <a:cxnSpLocks/>
            <a:endCxn id="23" idx="0"/>
          </p:cNvCxnSpPr>
          <p:nvPr/>
        </p:nvCxnSpPr>
        <p:spPr>
          <a:xfrm>
            <a:off x="5365485" y="3962133"/>
            <a:ext cx="1956594" cy="144320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61565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hlinkClick r:id="rId2"/>
              </a:rPr>
              <a:t>Imagenet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image database organized according to the WordNet hierarchy (only the nouns)</a:t>
            </a:r>
          </a:p>
          <a:p>
            <a:r>
              <a:rPr lang="en-US" dirty="0"/>
              <a:t>Over 14 </a:t>
            </a:r>
            <a:r>
              <a:rPr lang="en-US" dirty="0" err="1"/>
              <a:t>milion</a:t>
            </a:r>
            <a:r>
              <a:rPr lang="en-US" dirty="0"/>
              <a:t> images organized into 21,841 subcategories</a:t>
            </a:r>
          </a:p>
          <a:p>
            <a:r>
              <a:rPr lang="en-US" dirty="0"/>
              <a:t>On average, there are over 500 images per subcategory</a:t>
            </a:r>
          </a:p>
          <a:p>
            <a:r>
              <a:rPr lang="en-US" dirty="0"/>
              <a:t>As many as 1,034,908 images have been annotated with bounding boxes</a:t>
            </a:r>
          </a:p>
          <a:p>
            <a:pPr lvl="0"/>
            <a:r>
              <a:rPr lang="en-US" altLang="en-US" dirty="0"/>
              <a:t>1000 subcategories with SIFT features covering about 1.2 million images</a:t>
            </a:r>
          </a:p>
          <a:p>
            <a:pPr lvl="0"/>
            <a:r>
              <a:rPr lang="en-US" dirty="0"/>
              <a:t>The images vary in dimensions and resolution. Many applications resize / crop all of the images to 256x256 pixels.</a:t>
            </a:r>
            <a:endParaRPr lang="en-US" altLang="en-US" dirty="0"/>
          </a:p>
          <a:p>
            <a:pPr lvl="0"/>
            <a:endParaRPr lang="en-US" altLang="en-US" dirty="0"/>
          </a:p>
          <a:p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201DF-24E9-48A3-9487-7CC6520E45D0}" type="datetime1">
              <a:rPr lang="en-US" smtClean="0"/>
              <a:t>6/17/2020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4315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1678" y="214998"/>
            <a:ext cx="10178322" cy="928002"/>
          </a:xfrm>
        </p:spPr>
        <p:txBody>
          <a:bodyPr/>
          <a:lstStyle/>
          <a:p>
            <a:r>
              <a:rPr lang="en-US" dirty="0" err="1"/>
              <a:t>GoogleNet</a:t>
            </a:r>
            <a:r>
              <a:rPr lang="en-US" dirty="0"/>
              <a:t> (inception-v1)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4229" y="1277080"/>
            <a:ext cx="5506897" cy="4438650"/>
          </a:xfrm>
        </p:spPr>
        <p:txBody>
          <a:bodyPr>
            <a:normAutofit/>
          </a:bodyPr>
          <a:lstStyle/>
          <a:p>
            <a:r>
              <a:rPr lang="en-US" sz="1600" b="1" dirty="0"/>
              <a:t>The auxiliary </a:t>
            </a:r>
            <a:r>
              <a:rPr lang="en-US" sz="1800" b="1" dirty="0"/>
              <a:t>classifier</a:t>
            </a:r>
            <a:r>
              <a:rPr lang="en-US" sz="1600" b="1" dirty="0"/>
              <a:t> structure as follows:</a:t>
            </a:r>
          </a:p>
          <a:p>
            <a:pPr lvl="1"/>
            <a:r>
              <a:rPr lang="en-US" sz="1600" dirty="0"/>
              <a:t>An average pooling layer with 5×5 filter size and stride 3, resulting in an 4×4×512 output for the (4a), and 4×4×528 for the (4d) stage</a:t>
            </a:r>
          </a:p>
          <a:p>
            <a:pPr lvl="1"/>
            <a:r>
              <a:rPr lang="en-US" sz="1600" dirty="0"/>
              <a:t>A 1×1 convolution with 128 filters for dimension reduction and rectified linear activation. </a:t>
            </a:r>
          </a:p>
          <a:p>
            <a:pPr lvl="1"/>
            <a:r>
              <a:rPr lang="en-US" sz="1600" dirty="0"/>
              <a:t>A fully connected layer with 1024 units and rectified linear activation.</a:t>
            </a:r>
          </a:p>
          <a:p>
            <a:pPr lvl="1"/>
            <a:r>
              <a:rPr lang="en-US" sz="1600" dirty="0"/>
              <a:t>A dropout layer with 70% ratio of dropped outputs.</a:t>
            </a:r>
          </a:p>
          <a:p>
            <a:pPr lvl="1"/>
            <a:r>
              <a:rPr lang="en-US" sz="1600" dirty="0"/>
              <a:t>A linear layer with </a:t>
            </a:r>
            <a:r>
              <a:rPr lang="en-US" sz="1600" dirty="0" err="1"/>
              <a:t>softmax</a:t>
            </a:r>
            <a:r>
              <a:rPr lang="en-US" sz="1600" dirty="0"/>
              <a:t> loss as the classifier (predicting the same 1000 classes as the main classifier, but removed at inference time)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F5996-2B54-4BFC-96E8-5654A28C2176}" type="datetime1">
              <a:rPr lang="en-US" smtClean="0"/>
              <a:t>6/17/2020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30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88B0D29-C772-4584-B4B4-FA75772589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6258" y="598081"/>
            <a:ext cx="1487864" cy="579664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D5BB768-8DCE-4FC9-BFF8-B65D8523B93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590" r="9669"/>
          <a:stretch/>
        </p:blipFill>
        <p:spPr>
          <a:xfrm>
            <a:off x="7173771" y="1956079"/>
            <a:ext cx="1748944" cy="443865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A628629-6547-4490-B520-013007316DA2}"/>
              </a:ext>
            </a:extLst>
          </p:cNvPr>
          <p:cNvSpPr/>
          <p:nvPr/>
        </p:nvSpPr>
        <p:spPr>
          <a:xfrm>
            <a:off x="10448925" y="2971800"/>
            <a:ext cx="323850" cy="838200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D6FFE5C-C128-4845-9902-D7D9C3646D54}"/>
              </a:ext>
            </a:extLst>
          </p:cNvPr>
          <p:cNvCxnSpPr>
            <a:stCxn id="11" idx="1"/>
            <a:endCxn id="10" idx="3"/>
          </p:cNvCxnSpPr>
          <p:nvPr/>
        </p:nvCxnSpPr>
        <p:spPr>
          <a:xfrm flipH="1">
            <a:off x="8922715" y="3390900"/>
            <a:ext cx="1526210" cy="78450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34820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1678" y="214998"/>
            <a:ext cx="10178322" cy="928002"/>
          </a:xfrm>
        </p:spPr>
        <p:txBody>
          <a:bodyPr/>
          <a:lstStyle/>
          <a:p>
            <a:r>
              <a:rPr lang="en-US" dirty="0" err="1"/>
              <a:t>GoogleNet</a:t>
            </a:r>
            <a:r>
              <a:rPr lang="en-US" dirty="0"/>
              <a:t> (inception-v1)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7" y="1143000"/>
            <a:ext cx="10178323" cy="1501807"/>
          </a:xfrm>
        </p:spPr>
        <p:txBody>
          <a:bodyPr>
            <a:normAutofit/>
          </a:bodyPr>
          <a:lstStyle/>
          <a:p>
            <a:r>
              <a:rPr lang="en-US" sz="1600" b="1" dirty="0"/>
              <a:t>Details Configuration (Main classifier)</a:t>
            </a:r>
            <a:endParaRPr lang="en-US" sz="1400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F5996-2B54-4BFC-96E8-5654A28C2176}" type="datetime1">
              <a:rPr lang="en-US" smtClean="0"/>
              <a:t>6/17/2020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31</a:t>
            </a:fld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E690214-CFFF-4352-8BE5-EDBC80D97990}"/>
              </a:ext>
            </a:extLst>
          </p:cNvPr>
          <p:cNvGrpSpPr/>
          <p:nvPr/>
        </p:nvGrpSpPr>
        <p:grpSpPr>
          <a:xfrm>
            <a:off x="1986945" y="1874516"/>
            <a:ext cx="8576279" cy="4297683"/>
            <a:chOff x="4319412" y="1658604"/>
            <a:chExt cx="8218108" cy="4041784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A22ECCD1-174A-42F1-8151-961FB048C8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1118"/>
            <a:stretch/>
          </p:blipFill>
          <p:spPr>
            <a:xfrm>
              <a:off x="4319412" y="1658604"/>
              <a:ext cx="605011" cy="4041784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2D7EC811-AAAB-48FD-85CD-135BF6A3C6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24423" y="1658604"/>
              <a:ext cx="7613097" cy="40417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682081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1678" y="214998"/>
            <a:ext cx="10178322" cy="1492132"/>
          </a:xfrm>
        </p:spPr>
        <p:txBody>
          <a:bodyPr/>
          <a:lstStyle/>
          <a:p>
            <a:r>
              <a:rPr lang="en-US" dirty="0" err="1"/>
              <a:t>GoogleNet</a:t>
            </a:r>
            <a:r>
              <a:rPr lang="en-US" dirty="0"/>
              <a:t> (inception-v1)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1218239"/>
            <a:ext cx="10178323" cy="3593591"/>
          </a:xfrm>
        </p:spPr>
        <p:txBody>
          <a:bodyPr>
            <a:normAutofit/>
          </a:bodyPr>
          <a:lstStyle/>
          <a:p>
            <a:r>
              <a:rPr lang="en-US" sz="1600" b="1" dirty="0"/>
              <a:t>Implementation </a:t>
            </a:r>
            <a:r>
              <a:rPr lang="en-US" sz="1600" b="1"/>
              <a:t>and results</a:t>
            </a:r>
            <a:endParaRPr lang="en-US" sz="1600" dirty="0"/>
          </a:p>
          <a:p>
            <a:pPr marL="0" indent="0">
              <a:buNone/>
            </a:pPr>
            <a:endParaRPr lang="en-US" sz="1600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F5996-2B54-4BFC-96E8-5654A28C2176}" type="datetime1">
              <a:rPr lang="en-US" smtClean="0"/>
              <a:t>6/17/2020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33129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1678" y="214998"/>
            <a:ext cx="10178322" cy="1492132"/>
          </a:xfrm>
        </p:spPr>
        <p:txBody>
          <a:bodyPr/>
          <a:lstStyle/>
          <a:p>
            <a:r>
              <a:rPr lang="en-US" dirty="0" err="1"/>
              <a:t>GoogleNet</a:t>
            </a:r>
            <a:r>
              <a:rPr lang="en-US" dirty="0"/>
              <a:t> (inception-v1)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1218239"/>
            <a:ext cx="10178323" cy="3593591"/>
          </a:xfrm>
        </p:spPr>
        <p:txBody>
          <a:bodyPr>
            <a:normAutofit/>
          </a:bodyPr>
          <a:lstStyle/>
          <a:p>
            <a:r>
              <a:rPr lang="en-US" sz="1600" b="1" dirty="0"/>
              <a:t>Conclusion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F5996-2B54-4BFC-96E8-5654A28C2176}" type="datetime1">
              <a:rPr lang="en-US" smtClean="0"/>
              <a:t>6/17/2020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3808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ResNet</a:t>
            </a:r>
            <a:r>
              <a:rPr lang="en-US" dirty="0"/>
              <a:t> (2015)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7" y="1244591"/>
            <a:ext cx="3614509" cy="3593591"/>
          </a:xfrm>
        </p:spPr>
        <p:txBody>
          <a:bodyPr/>
          <a:lstStyle/>
          <a:p>
            <a:r>
              <a:rPr lang="en-US" dirty="0"/>
              <a:t>Very deep networks using residual connections </a:t>
            </a:r>
          </a:p>
          <a:p>
            <a:r>
              <a:rPr lang="en-US" dirty="0"/>
              <a:t>Most popular architecture today</a:t>
            </a:r>
          </a:p>
          <a:p>
            <a:pPr marL="228600" lvl="1">
              <a:buFont typeface="Arial" panose="020B0604020202020204" pitchFamily="34" charset="0"/>
              <a:buChar char="•"/>
            </a:pPr>
            <a:r>
              <a:rPr lang="en-US" dirty="0"/>
              <a:t>Periodically, double # of filters and </a:t>
            </a:r>
            <a:r>
              <a:rPr lang="en-US" dirty="0" err="1"/>
              <a:t>downsample</a:t>
            </a:r>
            <a:r>
              <a:rPr lang="en-US" dirty="0"/>
              <a:t> spatially using stride 2 (/2 in each dimension)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CD3B6-6D10-439F-8055-B6B90A6D0353}" type="datetime1">
              <a:rPr lang="en-US" smtClean="0"/>
              <a:t>6/17/2020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34</a:t>
            </a:fld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5031581" y="1128451"/>
            <a:ext cx="6233023" cy="5131088"/>
            <a:chOff x="5000080" y="713162"/>
            <a:chExt cx="6296025" cy="5286375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00080" y="713162"/>
              <a:ext cx="6296025" cy="5286375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>
              <a:off x="5000080" y="853440"/>
              <a:ext cx="364400" cy="4963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9868338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ResNet</a:t>
            </a:r>
            <a:r>
              <a:rPr lang="en-US" dirty="0"/>
              <a:t> (2015)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6" y="1244591"/>
            <a:ext cx="10452643" cy="3593591"/>
          </a:xfrm>
        </p:spPr>
        <p:txBody>
          <a:bodyPr/>
          <a:lstStyle/>
          <a:p>
            <a:r>
              <a:rPr lang="en-US" dirty="0"/>
              <a:t>What happens when we continue stacking deeper layers on a “plain” convolutional neural network?</a:t>
            </a:r>
          </a:p>
          <a:p>
            <a:r>
              <a:rPr lang="en-US" dirty="0"/>
              <a:t>56-layer model performs worse on both training and test error -&gt; The deeper model performs worse, but it’s </a:t>
            </a:r>
            <a:r>
              <a:rPr lang="en-US" b="1" dirty="0"/>
              <a:t>not caused by overfitting!</a:t>
            </a:r>
          </a:p>
          <a:p>
            <a:r>
              <a:rPr lang="en-US" dirty="0"/>
              <a:t>Hypothesis: the problem is an optimization problem, </a:t>
            </a:r>
            <a:r>
              <a:rPr lang="en-US" b="1" dirty="0"/>
              <a:t>deeper models are harder to optimize!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CD3B6-6D10-439F-8055-B6B90A6D0353}" type="datetime1">
              <a:rPr lang="en-US" smtClean="0"/>
              <a:t>6/17/2020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35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5562" y="3624861"/>
            <a:ext cx="7000875" cy="226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0948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ResNet</a:t>
            </a:r>
            <a:r>
              <a:rPr lang="en-US" dirty="0"/>
              <a:t> (2015)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9" y="1244591"/>
            <a:ext cx="5297168" cy="3593591"/>
          </a:xfrm>
        </p:spPr>
        <p:txBody>
          <a:bodyPr/>
          <a:lstStyle/>
          <a:p>
            <a:r>
              <a:rPr lang="en-US" dirty="0"/>
              <a:t>ResNet-50 architecture:</a:t>
            </a:r>
          </a:p>
          <a:p>
            <a:pPr lvl="1"/>
            <a:r>
              <a:rPr lang="en-US" dirty="0"/>
              <a:t>Stack residual blocks</a:t>
            </a:r>
          </a:p>
          <a:p>
            <a:pPr lvl="1"/>
            <a:r>
              <a:rPr lang="en-US" dirty="0"/>
              <a:t>Every residual block has two 3x3 </a:t>
            </a:r>
            <a:r>
              <a:rPr lang="en-US" dirty="0" err="1"/>
              <a:t>conv</a:t>
            </a:r>
            <a:r>
              <a:rPr lang="en-US" dirty="0"/>
              <a:t> layers</a:t>
            </a:r>
          </a:p>
          <a:p>
            <a:pPr lvl="1"/>
            <a:r>
              <a:rPr lang="en-US" dirty="0"/>
              <a:t>Additional </a:t>
            </a:r>
            <a:r>
              <a:rPr lang="en-US" dirty="0" err="1"/>
              <a:t>conv</a:t>
            </a:r>
            <a:r>
              <a:rPr lang="en-US" dirty="0"/>
              <a:t> layer at the beginning (stem, 7x7)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CD3B6-6D10-439F-8055-B6B90A6D0353}" type="datetime1">
              <a:rPr lang="en-US" smtClean="0"/>
              <a:t>6/17/2020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Đặng</a:t>
            </a:r>
            <a:r>
              <a:rPr lang="en-US" dirty="0"/>
              <a:t> </a:t>
            </a:r>
            <a:r>
              <a:rPr lang="en-US" dirty="0" err="1"/>
              <a:t>Xuân</a:t>
            </a:r>
            <a:r>
              <a:rPr lang="en-US" dirty="0"/>
              <a:t> </a:t>
            </a:r>
            <a:r>
              <a:rPr lang="en-US" dirty="0" err="1"/>
              <a:t>Hải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36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136" y="3335073"/>
            <a:ext cx="10351403" cy="2962228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6198148" y="1158191"/>
            <a:ext cx="5497464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b="1" dirty="0"/>
              <a:t>No FC layers </a:t>
            </a:r>
            <a:r>
              <a:rPr lang="en-US" dirty="0"/>
              <a:t>at the end (only FC 1000 to output classes)</a:t>
            </a:r>
          </a:p>
          <a:p>
            <a:pPr lvl="1"/>
            <a:r>
              <a:rPr lang="en-US" b="1" dirty="0"/>
              <a:t>Batch normalization at each </a:t>
            </a:r>
            <a:r>
              <a:rPr lang="en-US" b="1" dirty="0" err="1"/>
              <a:t>conv</a:t>
            </a:r>
            <a:r>
              <a:rPr lang="en-US" b="1" dirty="0"/>
              <a:t> layer</a:t>
            </a:r>
          </a:p>
          <a:p>
            <a:pPr lvl="1"/>
            <a:r>
              <a:rPr lang="en-US" dirty="0"/>
              <a:t>152 layers, 26 million </a:t>
            </a:r>
            <a:r>
              <a:rPr lang="en-US" dirty="0" err="1"/>
              <a:t>params</a:t>
            </a:r>
            <a:r>
              <a:rPr lang="en-US" dirty="0"/>
              <a:t> in total</a:t>
            </a:r>
          </a:p>
        </p:txBody>
      </p:sp>
    </p:spTree>
    <p:extLst>
      <p:ext uri="{BB962C8B-B14F-4D97-AF65-F5344CB8AC3E}">
        <p14:creationId xmlns:p14="http://schemas.microsoft.com/office/powerpoint/2010/main" val="60421327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ResNet</a:t>
            </a:r>
            <a:r>
              <a:rPr lang="en-US" dirty="0"/>
              <a:t> (2015)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9" y="1244591"/>
            <a:ext cx="5297168" cy="3593591"/>
          </a:xfrm>
        </p:spPr>
        <p:txBody>
          <a:bodyPr/>
          <a:lstStyle/>
          <a:p>
            <a:r>
              <a:rPr lang="en-US" dirty="0"/>
              <a:t>Implementation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CD3B6-6D10-439F-8055-B6B90A6D0353}" type="datetime1">
              <a:rPr lang="en-US" smtClean="0"/>
              <a:t>6/17/2020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Đặng</a:t>
            </a:r>
            <a:r>
              <a:rPr lang="en-US" dirty="0"/>
              <a:t> </a:t>
            </a:r>
            <a:r>
              <a:rPr lang="en-US" dirty="0" err="1"/>
              <a:t>Xuân</a:t>
            </a:r>
            <a:r>
              <a:rPr lang="en-US" dirty="0"/>
              <a:t> </a:t>
            </a:r>
            <a:r>
              <a:rPr lang="en-US" dirty="0" err="1"/>
              <a:t>Hải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64421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1678" y="736566"/>
            <a:ext cx="10178322" cy="5437811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E6726-13BD-4155-8551-94DF030F99F9}" type="datetime1">
              <a:rPr lang="en-US" smtClean="0"/>
              <a:t>6/17/2020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974139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DenseNet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1341121"/>
            <a:ext cx="10178322" cy="435428"/>
          </a:xfrm>
        </p:spPr>
        <p:txBody>
          <a:bodyPr/>
          <a:lstStyle/>
          <a:p>
            <a:r>
              <a:rPr lang="en-US" dirty="0"/>
              <a:t>In </a:t>
            </a:r>
            <a:r>
              <a:rPr lang="en-US" dirty="0" err="1"/>
              <a:t>ResNet</a:t>
            </a:r>
            <a:r>
              <a:rPr lang="en-US" dirty="0"/>
              <a:t>, we construe a function into an identity and a non-linearity function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C1756-8206-4EE4-800A-5DFECF038E09}" type="datetime1">
              <a:rPr lang="en-US" smtClean="0"/>
              <a:t>6/17/2020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39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7325" y="1884828"/>
            <a:ext cx="1657350" cy="485775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1251678" y="2428786"/>
            <a:ext cx="10178322" cy="4354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We have Taylor expansion at x=0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8050" y="2941552"/>
            <a:ext cx="5295900" cy="628650"/>
          </a:xfrm>
          <a:prstGeom prst="rect">
            <a:avLst/>
          </a:prstGeom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1251678" y="3636925"/>
            <a:ext cx="10178322" cy="134305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Realize that </a:t>
            </a:r>
            <a:r>
              <a:rPr lang="en-US" dirty="0" err="1"/>
              <a:t>ResNet</a:t>
            </a:r>
            <a:r>
              <a:rPr lang="en-US" dirty="0"/>
              <a:t> function look the same with Taylor expansion at f’(x) and g(x) = o(x)</a:t>
            </a:r>
          </a:p>
          <a:p>
            <a:r>
              <a:rPr lang="en-US" dirty="0"/>
              <a:t>We have known that the higher level of gradient for f(x) we can do, the more accurate of approximation we got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6401" y="4979979"/>
            <a:ext cx="3437404" cy="1318362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251678" y="4832655"/>
            <a:ext cx="6176733" cy="7694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228600" indent="-228600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Same idea, Dense blocks where each layer is connected to every other layer in feedforward fashion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9706" y="5751223"/>
            <a:ext cx="5400675" cy="39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8290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Imagenet</a:t>
            </a:r>
            <a:r>
              <a:rPr lang="en-US" dirty="0"/>
              <a:t> Challenge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963458" y="599083"/>
            <a:ext cx="26167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*Image from </a:t>
            </a:r>
            <a:r>
              <a:rPr lang="en-US" sz="1400" dirty="0" err="1"/>
              <a:t>Standford</a:t>
            </a:r>
            <a:r>
              <a:rPr lang="en-US" sz="1400" dirty="0"/>
              <a:t> University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8BE5C-3A19-4BC5-8603-8CF270B6E95A}" type="datetime1">
              <a:rPr lang="en-US" smtClean="0"/>
              <a:t>6/17/2020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4</a:t>
            </a:fld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C19127E-1E1E-4A32-AA98-8210164EFA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744135"/>
            <a:ext cx="10178322" cy="3593591"/>
          </a:xfrm>
        </p:spPr>
        <p:txBody>
          <a:bodyPr/>
          <a:lstStyle/>
          <a:p>
            <a:r>
              <a:rPr lang="en-US" dirty="0"/>
              <a:t>ImageNet Large Scale Visual </a:t>
            </a:r>
            <a:r>
              <a:rPr lang="en-US" dirty="0" err="1"/>
              <a:t>Regconition</a:t>
            </a:r>
            <a:r>
              <a:rPr lang="en-US" dirty="0"/>
              <a:t> Challenge (ILSVRC) evaluates algorithms for object detection and image classification at large scale on ImageNet dataset</a:t>
            </a:r>
          </a:p>
          <a:p>
            <a:r>
              <a:rPr lang="en-US" dirty="0"/>
              <a:t>First competition in 2010, last one in 2017</a:t>
            </a:r>
          </a:p>
          <a:p>
            <a:r>
              <a:rPr lang="en-US" dirty="0"/>
              <a:t>Lead to the explosion of CNN architectures in Computer Vision tasks</a:t>
            </a:r>
          </a:p>
          <a:p>
            <a:r>
              <a:rPr lang="en-US" dirty="0"/>
              <a:t>The most </a:t>
            </a:r>
            <a:r>
              <a:rPr lang="en-US" dirty="0" err="1"/>
              <a:t>powerfull</a:t>
            </a:r>
            <a:r>
              <a:rPr lang="en-US" dirty="0"/>
              <a:t> models (from </a:t>
            </a:r>
            <a:r>
              <a:rPr lang="en-US" dirty="0" err="1"/>
              <a:t>ResNet</a:t>
            </a:r>
            <a:r>
              <a:rPr lang="en-US" dirty="0"/>
              <a:t> in 2015) has exceed Human level in this competition’s problem (Image Classification, Object </a:t>
            </a:r>
            <a:r>
              <a:rPr lang="en-US" dirty="0" err="1"/>
              <a:t>dectection</a:t>
            </a:r>
            <a:r>
              <a:rPr lang="en-US" dirty="0"/>
              <a:t>, Object recognition)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67740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DenseNet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C1756-8206-4EE4-800A-5DFECF038E09}" type="datetime1">
              <a:rPr lang="en-US" smtClean="0"/>
              <a:t>6/17/2020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40</a:t>
            </a:fld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1678" y="1569717"/>
            <a:ext cx="10267165" cy="4526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54727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DenseNet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C1756-8206-4EE4-800A-5DFECF038E09}" type="datetime1">
              <a:rPr lang="en-US" smtClean="0"/>
              <a:t>6/17/2020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41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4026" y="1500049"/>
            <a:ext cx="9953625" cy="317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09719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DenseNet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C1756-8206-4EE4-800A-5DFECF038E09}" type="datetime1">
              <a:rPr lang="en-US" smtClean="0"/>
              <a:t>6/17/2020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42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9596" y="1693108"/>
            <a:ext cx="9002486" cy="4371933"/>
          </a:xfrm>
          <a:prstGeom prst="rect">
            <a:avLst/>
          </a:prstGeom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290777" y="1128451"/>
            <a:ext cx="10178322" cy="435428"/>
          </a:xfrm>
        </p:spPr>
        <p:txBody>
          <a:bodyPr/>
          <a:lstStyle/>
          <a:p>
            <a:r>
              <a:rPr lang="en-US" dirty="0" err="1"/>
              <a:t>DensNet</a:t>
            </a:r>
            <a:r>
              <a:rPr lang="en-US" dirty="0"/>
              <a:t> detail architecture</a:t>
            </a:r>
          </a:p>
        </p:txBody>
      </p:sp>
    </p:spTree>
    <p:extLst>
      <p:ext uri="{BB962C8B-B14F-4D97-AF65-F5344CB8AC3E}">
        <p14:creationId xmlns:p14="http://schemas.microsoft.com/office/powerpoint/2010/main" val="24013375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DenseNet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C1756-8206-4EE4-800A-5DFECF038E09}" type="datetime1">
              <a:rPr lang="en-US" smtClean="0"/>
              <a:t>6/17/2020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43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290777" y="1128451"/>
            <a:ext cx="10178322" cy="435428"/>
          </a:xfrm>
        </p:spPr>
        <p:txBody>
          <a:bodyPr/>
          <a:lstStyle/>
          <a:p>
            <a:r>
              <a:rPr lang="en-US" dirty="0"/>
              <a:t>DensNet-121 with 8 millions </a:t>
            </a:r>
            <a:r>
              <a:rPr lang="en-US" dirty="0" err="1"/>
              <a:t>params</a:t>
            </a:r>
            <a:r>
              <a:rPr lang="en-US" dirty="0"/>
              <a:t> outperforms ResNet-50 with 26 millions </a:t>
            </a:r>
            <a:r>
              <a:rPr lang="en-US" dirty="0" err="1"/>
              <a:t>param</a:t>
            </a:r>
            <a:r>
              <a:rPr lang="en-US" dirty="0"/>
              <a:t>!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2300" y="1707591"/>
            <a:ext cx="5867400" cy="452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77542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DenseNet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C1756-8206-4EE4-800A-5DFECF038E09}" type="datetime1">
              <a:rPr lang="en-US" smtClean="0"/>
              <a:t>6/17/2020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44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290777" y="1128451"/>
            <a:ext cx="10178322" cy="435428"/>
          </a:xfrm>
        </p:spPr>
        <p:txBody>
          <a:bodyPr/>
          <a:lstStyle/>
          <a:p>
            <a:r>
              <a:rPr lang="en-US" dirty="0"/>
              <a:t>Implementation</a:t>
            </a:r>
          </a:p>
        </p:txBody>
      </p:sp>
    </p:spTree>
    <p:extLst>
      <p:ext uri="{BB962C8B-B14F-4D97-AF65-F5344CB8AC3E}">
        <p14:creationId xmlns:p14="http://schemas.microsoft.com/office/powerpoint/2010/main" val="166661850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Mobile-net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1293224"/>
            <a:ext cx="8815431" cy="1798319"/>
          </a:xfrm>
        </p:spPr>
        <p:txBody>
          <a:bodyPr>
            <a:normAutofit/>
          </a:bodyPr>
          <a:lstStyle/>
          <a:p>
            <a:r>
              <a:rPr lang="en-US" dirty="0" err="1"/>
              <a:t>Depthwise</a:t>
            </a:r>
            <a:r>
              <a:rPr lang="en-US" dirty="0"/>
              <a:t> Separable </a:t>
            </a:r>
            <a:r>
              <a:rPr lang="en-US" dirty="0" err="1"/>
              <a:t>Conv</a:t>
            </a:r>
            <a:r>
              <a:rPr lang="en-US" dirty="0"/>
              <a:t> is  </a:t>
            </a:r>
            <a:r>
              <a:rPr lang="en-US" b="1" dirty="0"/>
              <a:t>a </a:t>
            </a:r>
            <a:r>
              <a:rPr lang="en-US" b="1" dirty="0" err="1"/>
              <a:t>depthwise</a:t>
            </a:r>
            <a:r>
              <a:rPr lang="en-US" b="1" dirty="0"/>
              <a:t> convolution followed by a pointwise convolution </a:t>
            </a:r>
            <a:endParaRPr lang="en-US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A66E63-D817-4C2A-9418-A11E625CF3E8}" type="datetime1">
              <a:rPr lang="en-US" smtClean="0"/>
              <a:t>6/17/2020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45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190"/>
          <a:stretch/>
        </p:blipFill>
        <p:spPr>
          <a:xfrm>
            <a:off x="5744800" y="2192383"/>
            <a:ext cx="5731601" cy="3606486"/>
          </a:xfrm>
          <a:prstGeom prst="rect">
            <a:avLst/>
          </a:prstGeom>
        </p:spPr>
      </p:pic>
      <p:sp>
        <p:nvSpPr>
          <p:cNvPr id="11" name="Content Placeholder 2"/>
          <p:cNvSpPr txBox="1">
            <a:spLocks/>
          </p:cNvSpPr>
          <p:nvPr/>
        </p:nvSpPr>
        <p:spPr>
          <a:xfrm>
            <a:off x="1251678" y="2219303"/>
            <a:ext cx="4513397" cy="29393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err="1"/>
              <a:t>Depthwise</a:t>
            </a:r>
            <a:r>
              <a:rPr lang="en-US" b="1" dirty="0"/>
              <a:t> convolution</a:t>
            </a:r>
            <a:r>
              <a:rPr lang="en-US" dirty="0"/>
              <a:t> is the </a:t>
            </a:r>
            <a:r>
              <a:rPr lang="en-US" b="1" dirty="0"/>
              <a:t>channel-wise spatial convolution</a:t>
            </a:r>
            <a:r>
              <a:rPr lang="en-US" dirty="0"/>
              <a:t>. </a:t>
            </a:r>
          </a:p>
          <a:p>
            <a:r>
              <a:rPr lang="en-US" b="1" dirty="0"/>
              <a:t>Pointwise convolution</a:t>
            </a:r>
            <a:r>
              <a:rPr lang="en-US" dirty="0"/>
              <a:t> actually is the </a:t>
            </a:r>
            <a:r>
              <a:rPr lang="en-US" b="1" dirty="0"/>
              <a:t>1×1 convolution</a:t>
            </a:r>
            <a:r>
              <a:rPr lang="en-US" dirty="0"/>
              <a:t> to change the dimension.</a:t>
            </a:r>
          </a:p>
        </p:txBody>
      </p:sp>
    </p:spTree>
    <p:extLst>
      <p:ext uri="{BB962C8B-B14F-4D97-AF65-F5344CB8AC3E}">
        <p14:creationId xmlns:p14="http://schemas.microsoft.com/office/powerpoint/2010/main" val="422497975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Mobile-net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A66E63-D817-4C2A-9418-A11E625CF3E8}" type="datetime1">
              <a:rPr lang="en-US" smtClean="0"/>
              <a:t>6/17/2020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46</a:t>
            </a:fld>
            <a:endParaRPr lang="en-US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1251678" y="2219303"/>
            <a:ext cx="4513397" cy="29393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009" y="1358210"/>
            <a:ext cx="10563225" cy="490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93394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1251678" y="1323705"/>
            <a:ext cx="5750013" cy="3252650"/>
          </a:xfrm>
        </p:spPr>
        <p:txBody>
          <a:bodyPr>
            <a:noAutofit/>
          </a:bodyPr>
          <a:lstStyle/>
          <a:p>
            <a:r>
              <a:rPr lang="en-US" sz="1500" dirty="0"/>
              <a:t>If Standard Convolution vs </a:t>
            </a:r>
            <a:r>
              <a:rPr lang="en-US" sz="1500" dirty="0" err="1"/>
              <a:t>Depthwise</a:t>
            </a:r>
            <a:r>
              <a:rPr lang="en-US" sz="1500" dirty="0"/>
              <a:t> Separable Convolution for ImageNet dataset:</a:t>
            </a:r>
          </a:p>
          <a:p>
            <a:endParaRPr lang="en-US" sz="1500" b="1" dirty="0"/>
          </a:p>
          <a:p>
            <a:endParaRPr lang="en-US" sz="1500" b="1" dirty="0"/>
          </a:p>
          <a:p>
            <a:endParaRPr lang="en-US" sz="1500" b="1" dirty="0"/>
          </a:p>
          <a:p>
            <a:endParaRPr lang="en-US" sz="1500" b="1" dirty="0"/>
          </a:p>
          <a:p>
            <a:r>
              <a:rPr lang="en-US" sz="1500" b="1" dirty="0" err="1"/>
              <a:t>MobileNet</a:t>
            </a:r>
            <a:r>
              <a:rPr lang="en-US" sz="1500" b="1" dirty="0"/>
              <a:t> only got 1% loss in accuracy, but the </a:t>
            </a:r>
            <a:r>
              <a:rPr lang="en-US" sz="1500" b="1" dirty="0" err="1"/>
              <a:t>Mult</a:t>
            </a:r>
            <a:r>
              <a:rPr lang="en-US" sz="1500" b="1" dirty="0"/>
              <a:t>-Adds and parameters are reduced tremendously.</a:t>
            </a:r>
            <a:endParaRPr lang="en-US" sz="15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910839"/>
          </a:xfrm>
        </p:spPr>
        <p:txBody>
          <a:bodyPr/>
          <a:lstStyle/>
          <a:p>
            <a:r>
              <a:rPr lang="en-US" dirty="0"/>
              <a:t>Mobile-net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A66E63-D817-4C2A-9418-A11E625CF3E8}" type="datetime1">
              <a:rPr lang="en-US" smtClean="0"/>
              <a:t>6/17/2020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47</a:t>
            </a:fld>
            <a:endParaRPr lang="en-US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1251678" y="2219303"/>
            <a:ext cx="4513397" cy="29393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1820090" y="992777"/>
            <a:ext cx="9566366" cy="5291764"/>
            <a:chOff x="2051700" y="1025026"/>
            <a:chExt cx="9378300" cy="5191125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62775" y="1025026"/>
              <a:ext cx="4467225" cy="5191125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51700" y="4007772"/>
              <a:ext cx="4911075" cy="2208379"/>
            </a:xfrm>
            <a:prstGeom prst="rect">
              <a:avLst/>
            </a:prstGeom>
          </p:spPr>
        </p:pic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090" y="1934200"/>
            <a:ext cx="4438650" cy="136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03772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1251678" y="1323705"/>
            <a:ext cx="5750013" cy="3252650"/>
          </a:xfrm>
        </p:spPr>
        <p:txBody>
          <a:bodyPr>
            <a:noAutofit/>
          </a:bodyPr>
          <a:lstStyle/>
          <a:p>
            <a:r>
              <a:rPr lang="en-US" dirty="0"/>
              <a:t>MobileNet-224 full architecture</a:t>
            </a:r>
          </a:p>
          <a:p>
            <a:r>
              <a:rPr lang="en-US" dirty="0"/>
              <a:t>Note that after each </a:t>
            </a:r>
            <a:r>
              <a:rPr lang="en-US" dirty="0" err="1"/>
              <a:t>Conv</a:t>
            </a:r>
            <a:r>
              <a:rPr lang="en-US" dirty="0"/>
              <a:t> layer is </a:t>
            </a:r>
            <a:r>
              <a:rPr lang="en-US" dirty="0" err="1"/>
              <a:t>ReLU</a:t>
            </a:r>
            <a:r>
              <a:rPr lang="en-US" dirty="0"/>
              <a:t> and BN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910839"/>
          </a:xfrm>
        </p:spPr>
        <p:txBody>
          <a:bodyPr/>
          <a:lstStyle/>
          <a:p>
            <a:r>
              <a:rPr lang="en-US" dirty="0"/>
              <a:t>Mobile-net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A66E63-D817-4C2A-9418-A11E625CF3E8}" type="datetime1">
              <a:rPr lang="en-US" smtClean="0"/>
              <a:t>6/17/2020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48</a:t>
            </a:fld>
            <a:endParaRPr lang="en-US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1251678" y="2219303"/>
            <a:ext cx="4513397" cy="29393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1663333" y="992777"/>
            <a:ext cx="9566366" cy="5291764"/>
            <a:chOff x="2051700" y="1025026"/>
            <a:chExt cx="9378300" cy="5191125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62775" y="1025026"/>
              <a:ext cx="4467225" cy="5191125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51700" y="4007772"/>
              <a:ext cx="4911075" cy="220837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3654068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Mobile-net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1428207"/>
            <a:ext cx="10178322" cy="4451386"/>
          </a:xfrm>
        </p:spPr>
        <p:txBody>
          <a:bodyPr>
            <a:normAutofit/>
          </a:bodyPr>
          <a:lstStyle/>
          <a:p>
            <a:r>
              <a:rPr lang="en-US" sz="1800" dirty="0"/>
              <a:t>If Standard Convolution vs </a:t>
            </a:r>
            <a:r>
              <a:rPr lang="en-US" sz="1800" dirty="0" err="1"/>
              <a:t>Depthwise</a:t>
            </a:r>
            <a:r>
              <a:rPr lang="en-US" sz="1800" dirty="0"/>
              <a:t> Separable Convolution for ImageNet dataset:</a:t>
            </a:r>
          </a:p>
          <a:p>
            <a:endParaRPr lang="en-US" sz="1800" b="1" dirty="0"/>
          </a:p>
          <a:p>
            <a:pPr marL="0" indent="0">
              <a:buNone/>
            </a:pPr>
            <a:endParaRPr lang="en-US" sz="1800" b="1" dirty="0"/>
          </a:p>
          <a:p>
            <a:pPr marL="0" indent="0">
              <a:buNone/>
            </a:pPr>
            <a:endParaRPr lang="en-US" sz="1800" b="1" dirty="0"/>
          </a:p>
          <a:p>
            <a:endParaRPr lang="en-US" sz="1800" b="1" dirty="0"/>
          </a:p>
          <a:p>
            <a:r>
              <a:rPr lang="en-US" sz="1800" b="1" dirty="0" err="1"/>
              <a:t>MobileNet</a:t>
            </a:r>
            <a:r>
              <a:rPr lang="en-US" sz="1800" b="1" dirty="0"/>
              <a:t> only got 1% loss in accuracy, but the </a:t>
            </a:r>
            <a:r>
              <a:rPr lang="en-US" sz="1800" b="1" dirty="0" err="1"/>
              <a:t>Mult</a:t>
            </a:r>
            <a:r>
              <a:rPr lang="en-US" sz="1800" b="1" dirty="0"/>
              <a:t>-Adds and parameters are reduced tremendously.</a:t>
            </a:r>
            <a:endParaRPr lang="en-US" sz="1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1A2D92-CE46-4EA0-B82F-71204558DA52}" type="datetime1">
              <a:rPr lang="en-US" smtClean="0"/>
              <a:t>6/17/2020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49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3922" y="1874517"/>
            <a:ext cx="4446679" cy="1364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6139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Imagenet</a:t>
            </a:r>
            <a:r>
              <a:rPr lang="en-US" dirty="0"/>
              <a:t> Challenge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8BE5C-3A19-4BC5-8603-8CF270B6E95A}" type="datetime1">
              <a:rPr lang="en-US" smtClean="0"/>
              <a:t>6/17/2020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5</a:t>
            </a:fld>
            <a:endParaRPr lang="en-US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7C839D22-3D54-4D29-8825-3E9132B2E2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0485" y="1648915"/>
            <a:ext cx="9900708" cy="3929495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44D4935E-EA69-46A1-89F7-17FD798914BF}"/>
              </a:ext>
            </a:extLst>
          </p:cNvPr>
          <p:cNvSpPr txBox="1"/>
          <p:nvPr/>
        </p:nvSpPr>
        <p:spPr>
          <a:xfrm>
            <a:off x="4544966" y="5745467"/>
            <a:ext cx="310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ImageNet Challenge </a:t>
            </a:r>
            <a:r>
              <a:rPr 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winer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through year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7760E52-552E-4963-B03C-F609062BF547}"/>
              </a:ext>
            </a:extLst>
          </p:cNvPr>
          <p:cNvSpPr/>
          <p:nvPr/>
        </p:nvSpPr>
        <p:spPr>
          <a:xfrm>
            <a:off x="1251678" y="6089496"/>
            <a:ext cx="6096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50" dirty="0">
                <a:hlinkClick r:id="rId4"/>
              </a:rPr>
              <a:t>https://paperswithcode.com/sota/image-classification-on-imagenet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61710206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Mobile-net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1428207"/>
            <a:ext cx="10178322" cy="4451386"/>
          </a:xfrm>
        </p:spPr>
        <p:txBody>
          <a:bodyPr>
            <a:normAutofit/>
          </a:bodyPr>
          <a:lstStyle/>
          <a:p>
            <a:r>
              <a:rPr lang="en-US" b="1" dirty="0"/>
              <a:t>When 1.0 MobileNet-224 is used, it outperforms </a:t>
            </a:r>
            <a:r>
              <a:rPr lang="en-US" b="1" dirty="0" err="1"/>
              <a:t>GoogLeNet</a:t>
            </a:r>
            <a:r>
              <a:rPr lang="en-US" b="1" dirty="0"/>
              <a:t> (Winner of ILSVRC 2014) and </a:t>
            </a:r>
            <a:r>
              <a:rPr lang="en-US" b="1" dirty="0" err="1"/>
              <a:t>VGGNet</a:t>
            </a:r>
            <a:r>
              <a:rPr lang="en-US" b="1" dirty="0"/>
              <a:t> (1st Runner Up of ILSVRC 2014) </a:t>
            </a:r>
            <a:r>
              <a:rPr lang="en-US" dirty="0"/>
              <a:t>while the multi-adds and parameters are much fewer</a:t>
            </a:r>
            <a:endParaRPr lang="en-US" sz="1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1A2D92-CE46-4EA0-B82F-71204558DA52}" type="datetime1">
              <a:rPr lang="en-US" smtClean="0"/>
              <a:t>6/17/2020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50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0408" y="2763059"/>
            <a:ext cx="5330218" cy="1861192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1251678" y="5023742"/>
            <a:ext cx="1017832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Resolution Multiplier ρ (0-1) is introduced to control the input image resolution of the network. And the input resolution is 224, 192, 160, and 128. When ρ=1, it is the baseline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MobileNet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1387" y="2347912"/>
            <a:ext cx="5229225" cy="216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10509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Mobile-net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1428207"/>
            <a:ext cx="10178322" cy="4451386"/>
          </a:xfrm>
        </p:spPr>
        <p:txBody>
          <a:bodyPr>
            <a:normAutofit/>
          </a:bodyPr>
          <a:lstStyle/>
          <a:p>
            <a:r>
              <a:rPr lang="en-US" dirty="0"/>
              <a:t>It is also competitive with Inception-v3 (1st Runner Up in ILSVRC 2015) while the multi-adds and parameters are much fewer:</a:t>
            </a:r>
            <a:endParaRPr lang="en-US" sz="1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1A2D92-CE46-4EA0-B82F-71204558DA52}" type="datetime1">
              <a:rPr lang="en-US" smtClean="0"/>
              <a:t>6/17/2020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51</a:t>
            </a:fld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614" y="2572812"/>
            <a:ext cx="5229225" cy="21621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903" y="2265589"/>
            <a:ext cx="5305425" cy="398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27341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Mobile-net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1428207"/>
            <a:ext cx="10178322" cy="4451386"/>
          </a:xfrm>
        </p:spPr>
        <p:txBody>
          <a:bodyPr>
            <a:normAutofit/>
          </a:bodyPr>
          <a:lstStyle/>
          <a:p>
            <a:r>
              <a:rPr lang="en-US" sz="1800" dirty="0"/>
              <a:t>Implementation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1A2D92-CE46-4EA0-B82F-71204558DA52}" type="datetime1">
              <a:rPr lang="en-US" smtClean="0"/>
              <a:t>6/17/2020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62011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Efficient net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E6726-13BD-4155-8551-94DF030F99F9}" type="datetime1">
              <a:rPr lang="en-US" smtClean="0"/>
              <a:t>6/17/2020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32657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Sota</a:t>
            </a:r>
            <a:r>
              <a:rPr lang="en-US" dirty="0"/>
              <a:t> </a:t>
            </a:r>
            <a:r>
              <a:rPr lang="en-US" dirty="0" err="1"/>
              <a:t>imagenet</a:t>
            </a:r>
            <a:r>
              <a:rPr lang="en-US" dirty="0"/>
              <a:t> model 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1655065"/>
            <a:ext cx="10178322" cy="4224528"/>
          </a:xfrm>
        </p:spPr>
        <p:txBody>
          <a:bodyPr>
            <a:normAutofit fontScale="92500" lnSpcReduction="10000"/>
          </a:bodyPr>
          <a:lstStyle/>
          <a:p>
            <a:r>
              <a:rPr lang="vi-VN" dirty="0"/>
              <a:t>LeNet (1998): </a:t>
            </a:r>
            <a:r>
              <a:rPr lang="en-US" dirty="0"/>
              <a:t>The first network which applied 2D CNN</a:t>
            </a:r>
            <a:endParaRPr lang="vi-VN" dirty="0"/>
          </a:p>
          <a:p>
            <a:r>
              <a:rPr lang="vi-VN" dirty="0"/>
              <a:t>AlexNet (2012): </a:t>
            </a:r>
            <a:r>
              <a:rPr lang="en-US" dirty="0"/>
              <a:t>First CNN model in ImageNet Challenge. Break the “mindset” that “hand worked” feature extractor </a:t>
            </a:r>
            <a:r>
              <a:rPr lang="en-US" dirty="0" err="1"/>
              <a:t>e.g</a:t>
            </a:r>
            <a:r>
              <a:rPr lang="en-US" dirty="0"/>
              <a:t> HOG, SHIFT, SURF better than automatically learning CNN filter</a:t>
            </a:r>
          </a:p>
          <a:p>
            <a:r>
              <a:rPr lang="vi-VN" dirty="0"/>
              <a:t>VGG-16 (2014): </a:t>
            </a:r>
            <a:r>
              <a:rPr lang="en-US" dirty="0"/>
              <a:t>Prove that deeper network should yield a better results</a:t>
            </a:r>
          </a:p>
          <a:p>
            <a:r>
              <a:rPr lang="vi-VN" dirty="0"/>
              <a:t>GoogleNet - InceptionV1 (2014): </a:t>
            </a:r>
            <a:r>
              <a:rPr lang="en-US" dirty="0"/>
              <a:t>Parallel and multi-size filter in an inception block. Define base “block architect” for following model</a:t>
            </a:r>
          </a:p>
          <a:p>
            <a:r>
              <a:rPr lang="vi-VN" dirty="0"/>
              <a:t>ResNet-50 (2015):</a:t>
            </a:r>
            <a:r>
              <a:rPr lang="en-US" dirty="0"/>
              <a:t> Use </a:t>
            </a:r>
            <a:r>
              <a:rPr lang="en-US" dirty="0" err="1"/>
              <a:t>Conv</a:t>
            </a:r>
            <a:r>
              <a:rPr lang="en-US" dirty="0"/>
              <a:t> Block and Identity Block to make optimization process easier. Build much deeper Neural Net (152 layers in this </a:t>
            </a:r>
            <a:r>
              <a:rPr lang="en-US" dirty="0" err="1"/>
              <a:t>caase</a:t>
            </a:r>
            <a:r>
              <a:rPr lang="en-US" dirty="0"/>
              <a:t>) but less </a:t>
            </a:r>
            <a:r>
              <a:rPr lang="en-US" dirty="0" err="1"/>
              <a:t>params</a:t>
            </a:r>
            <a:r>
              <a:rPr lang="en-US" dirty="0"/>
              <a:t> because of using dimension reduction technique (1x1 </a:t>
            </a:r>
            <a:r>
              <a:rPr lang="en-US" dirty="0" err="1"/>
              <a:t>Conv</a:t>
            </a:r>
            <a:r>
              <a:rPr lang="en-US" dirty="0"/>
              <a:t> from </a:t>
            </a:r>
            <a:r>
              <a:rPr lang="en-US" dirty="0" err="1"/>
              <a:t>GoogLeNet</a:t>
            </a:r>
            <a:r>
              <a:rPr lang="en-US" dirty="0"/>
              <a:t>). This is a good base model to use.</a:t>
            </a:r>
            <a:endParaRPr lang="vi-VN" dirty="0"/>
          </a:p>
          <a:p>
            <a:r>
              <a:rPr lang="vi-VN" dirty="0"/>
              <a:t>DenseNet (2016):</a:t>
            </a:r>
            <a:r>
              <a:rPr lang="en-US" dirty="0"/>
              <a:t> Continue using block </a:t>
            </a:r>
            <a:r>
              <a:rPr lang="en-US" dirty="0" err="1"/>
              <a:t>architechture</a:t>
            </a:r>
            <a:r>
              <a:rPr lang="en-US" dirty="0"/>
              <a:t> with dense connection among block</a:t>
            </a:r>
          </a:p>
          <a:p>
            <a:r>
              <a:rPr lang="en-US" dirty="0"/>
              <a:t>After </a:t>
            </a:r>
            <a:r>
              <a:rPr lang="en-US" dirty="0" err="1"/>
              <a:t>ResNet</a:t>
            </a:r>
            <a:r>
              <a:rPr lang="en-US" dirty="0"/>
              <a:t>, CNNs were better than the human metric and focus shifted to Efficient network which can run on resource-limited devices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E6726-13BD-4155-8551-94DF030F99F9}" type="datetime1">
              <a:rPr lang="en-US" smtClean="0"/>
              <a:t>6/17/2020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1393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Metrics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1430867"/>
            <a:ext cx="10178322" cy="4448725"/>
          </a:xfrm>
        </p:spPr>
        <p:txBody>
          <a:bodyPr/>
          <a:lstStyle/>
          <a:p>
            <a:pPr lvl="0"/>
            <a:r>
              <a:rPr lang="en-US" altLang="en-US" i="1" dirty="0"/>
              <a:t>For classification task</a:t>
            </a:r>
          </a:p>
          <a:p>
            <a:pPr lvl="0"/>
            <a:r>
              <a:rPr lang="en-US" altLang="en-US" b="1" dirty="0"/>
              <a:t>Accuracy</a:t>
            </a:r>
          </a:p>
          <a:p>
            <a:pPr lvl="1"/>
            <a:r>
              <a:rPr lang="en-US" altLang="en-US" dirty="0"/>
              <a:t>Top-1 accuracy: Predicted label should match ground truth label</a:t>
            </a:r>
          </a:p>
          <a:p>
            <a:pPr lvl="1"/>
            <a:r>
              <a:rPr lang="en-US" altLang="en-US" dirty="0"/>
              <a:t>Top-5 accuracy: Ground truth label match one of 5 highest-score predicted label</a:t>
            </a:r>
          </a:p>
          <a:p>
            <a:pPr lvl="0"/>
            <a:r>
              <a:rPr lang="en-US" altLang="en-US" b="1" dirty="0"/>
              <a:t>Error rate</a:t>
            </a:r>
          </a:p>
          <a:p>
            <a:pPr lvl="1"/>
            <a:r>
              <a:rPr lang="en-US" altLang="en-US" dirty="0"/>
              <a:t>The percentage of wrong prediction</a:t>
            </a:r>
          </a:p>
          <a:p>
            <a:pPr lvl="1"/>
            <a:endParaRPr lang="en-US" altLang="en-US" b="1" dirty="0"/>
          </a:p>
          <a:p>
            <a:pPr lvl="1"/>
            <a:endParaRPr lang="en-US" altLang="en-US" b="1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B3A6B-37DA-4FC5-A183-BC24A2203E6B}" type="datetime1">
              <a:rPr lang="en-US" smtClean="0"/>
              <a:t>6/17/2020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9286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DF572-7408-4A84-8BE1-3952FA7DA7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991069"/>
          </a:xfrm>
        </p:spPr>
        <p:txBody>
          <a:bodyPr/>
          <a:lstStyle/>
          <a:p>
            <a:r>
              <a:rPr lang="en-US" dirty="0"/>
              <a:t>Vanilla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9EC29-0079-499E-9DC9-B455894AE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430867"/>
            <a:ext cx="10178322" cy="4448725"/>
          </a:xfrm>
        </p:spPr>
        <p:txBody>
          <a:bodyPr/>
          <a:lstStyle/>
          <a:p>
            <a:r>
              <a:rPr lang="en-US" b="1" dirty="0"/>
              <a:t>“Vanilla” neural networks: </a:t>
            </a:r>
            <a:r>
              <a:rPr lang="en-US" dirty="0"/>
              <a:t>an extension of linear regression with activation function, backpropagation gradient calculation and gradient based optimization algorithm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589E2F-DA84-4687-BDDE-DD34C3ED64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E6726-13BD-4155-8551-94DF030F99F9}" type="datetime1">
              <a:rPr lang="en-US" smtClean="0"/>
              <a:t>6/17/2020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65294D-FA5E-4A12-9227-30B584086F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Đặng</a:t>
            </a:r>
            <a:r>
              <a:rPr lang="en-US" dirty="0"/>
              <a:t> </a:t>
            </a:r>
            <a:r>
              <a:rPr lang="en-US" dirty="0" err="1"/>
              <a:t>Xuân</a:t>
            </a:r>
            <a:r>
              <a:rPr lang="en-US" dirty="0"/>
              <a:t> </a:t>
            </a:r>
            <a:r>
              <a:rPr lang="en-US" dirty="0" err="1"/>
              <a:t>Hải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4136CD-822E-4D73-9433-84BF8747D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7</a:t>
            </a:fld>
            <a:endParaRPr lang="en-US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0999181-1EFB-428F-AB83-8448532FB3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2226" y="2568428"/>
            <a:ext cx="6187547" cy="3559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4536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DF572-7408-4A84-8BE1-3952FA7DA7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991069"/>
          </a:xfrm>
        </p:spPr>
        <p:txBody>
          <a:bodyPr/>
          <a:lstStyle/>
          <a:p>
            <a:r>
              <a:rPr lang="en-US" dirty="0"/>
              <a:t>Vanilla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9EC29-0079-499E-9DC9-B455894AE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430867"/>
            <a:ext cx="10178322" cy="4448725"/>
          </a:xfrm>
        </p:spPr>
        <p:txBody>
          <a:bodyPr/>
          <a:lstStyle/>
          <a:p>
            <a:r>
              <a:rPr lang="en-US" b="1" dirty="0"/>
              <a:t>Fully Connected Neural Network (FC)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589E2F-DA84-4687-BDDE-DD34C3ED64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E6726-13BD-4155-8551-94DF030F99F9}" type="datetime1">
              <a:rPr lang="en-US" smtClean="0"/>
              <a:t>6/17/2020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65294D-FA5E-4A12-9227-30B584086F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Đặng</a:t>
            </a:r>
            <a:r>
              <a:rPr lang="en-US" dirty="0"/>
              <a:t> </a:t>
            </a:r>
            <a:r>
              <a:rPr lang="en-US" dirty="0" err="1"/>
              <a:t>Xuân</a:t>
            </a:r>
            <a:r>
              <a:rPr lang="en-US" dirty="0"/>
              <a:t> </a:t>
            </a:r>
            <a:r>
              <a:rPr lang="en-US" dirty="0" err="1"/>
              <a:t>Hải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4136CD-822E-4D73-9433-84BF8747D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8</a:t>
            </a:fld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402E75F-FDD2-40D2-BA8E-383495C323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8812" y="2552250"/>
            <a:ext cx="4996722" cy="29651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038CCC9-525E-411C-ABB0-142EAE29B8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678" y="2552250"/>
            <a:ext cx="5303192" cy="296512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BA303CF-55BF-49B6-A611-9744502508FC}"/>
              </a:ext>
            </a:extLst>
          </p:cNvPr>
          <p:cNvSpPr txBox="1"/>
          <p:nvPr/>
        </p:nvSpPr>
        <p:spPr>
          <a:xfrm>
            <a:off x="1251678" y="6000677"/>
            <a:ext cx="295144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* Image taken from CS231n – </a:t>
            </a:r>
            <a:r>
              <a:rPr lang="en-US" sz="1050" dirty="0" err="1"/>
              <a:t>Standford</a:t>
            </a:r>
            <a:r>
              <a:rPr lang="en-US" sz="1050" dirty="0"/>
              <a:t> University</a:t>
            </a:r>
          </a:p>
        </p:txBody>
      </p:sp>
    </p:spTree>
    <p:extLst>
      <p:ext uri="{BB962C8B-B14F-4D97-AF65-F5344CB8AC3E}">
        <p14:creationId xmlns:p14="http://schemas.microsoft.com/office/powerpoint/2010/main" val="17236203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DF572-7408-4A84-8BE1-3952FA7DA7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09656"/>
            <a:ext cx="7909255" cy="625148"/>
          </a:xfrm>
        </p:spPr>
        <p:txBody>
          <a:bodyPr>
            <a:noAutofit/>
          </a:bodyPr>
          <a:lstStyle/>
          <a:p>
            <a:r>
              <a:rPr lang="en-US" dirty="0"/>
              <a:t>Vanilla CNN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9EC29-0079-499E-9DC9-B455894AE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7375" y="1490750"/>
            <a:ext cx="5566934" cy="2216413"/>
          </a:xfrm>
        </p:spPr>
        <p:txBody>
          <a:bodyPr>
            <a:normAutofit/>
          </a:bodyPr>
          <a:lstStyle/>
          <a:p>
            <a:r>
              <a:rPr lang="en-US" sz="1800" b="1" dirty="0"/>
              <a:t>LeNet-5 (1998)</a:t>
            </a:r>
            <a:endParaRPr lang="en-US" sz="1800" dirty="0"/>
          </a:p>
          <a:p>
            <a:pPr lvl="1"/>
            <a:r>
              <a:rPr lang="en-US" sz="1600" dirty="0"/>
              <a:t>First Convolutional Neural Network</a:t>
            </a:r>
          </a:p>
          <a:p>
            <a:pPr lvl="1"/>
            <a:r>
              <a:rPr lang="en-US" sz="1600" dirty="0"/>
              <a:t>5 layers: 2 CONVs with 5x5 filter + 3 FCs</a:t>
            </a:r>
          </a:p>
          <a:p>
            <a:pPr lvl="1"/>
            <a:r>
              <a:rPr lang="en-US" sz="1600" dirty="0"/>
              <a:t>Average pooling</a:t>
            </a:r>
          </a:p>
          <a:p>
            <a:pPr lvl="1"/>
            <a:r>
              <a:rPr lang="en-US" sz="1600" dirty="0"/>
              <a:t>Total 61,706 params (tiny with today’s standards)</a:t>
            </a:r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589E2F-DA84-4687-BDDE-DD34C3ED64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E6726-13BD-4155-8551-94DF030F99F9}" type="datetime1">
              <a:rPr lang="en-US" smtClean="0"/>
              <a:t>6/17/2020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65294D-FA5E-4A12-9227-30B584086F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Đặng</a:t>
            </a:r>
            <a:r>
              <a:rPr lang="en-US" dirty="0"/>
              <a:t> </a:t>
            </a:r>
            <a:r>
              <a:rPr lang="en-US" dirty="0" err="1"/>
              <a:t>Xuân</a:t>
            </a:r>
            <a:r>
              <a:rPr lang="en-US" dirty="0"/>
              <a:t> </a:t>
            </a:r>
            <a:r>
              <a:rPr lang="en-US" dirty="0" err="1"/>
              <a:t>Hải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4136CD-822E-4D73-9433-84BF8747D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9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41FD76C-B92D-4AE8-B976-ED5058DB43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6904" y="622230"/>
            <a:ext cx="2011612" cy="205171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54DCF96-2C36-4B73-975C-2ADDF6463BB2}"/>
              </a:ext>
            </a:extLst>
          </p:cNvPr>
          <p:cNvSpPr txBox="1"/>
          <p:nvPr/>
        </p:nvSpPr>
        <p:spPr>
          <a:xfrm>
            <a:off x="9730343" y="2811482"/>
            <a:ext cx="1464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Yannn</a:t>
            </a:r>
            <a:r>
              <a:rPr lang="en-US" dirty="0"/>
              <a:t> </a:t>
            </a:r>
            <a:r>
              <a:rPr lang="en-US" dirty="0" err="1"/>
              <a:t>LeCun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165888C-0EC0-477E-AE59-B38D184B96B3}"/>
              </a:ext>
            </a:extLst>
          </p:cNvPr>
          <p:cNvSpPr txBox="1"/>
          <p:nvPr/>
        </p:nvSpPr>
        <p:spPr>
          <a:xfrm>
            <a:off x="3652350" y="5735572"/>
            <a:ext cx="48873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Full </a:t>
            </a:r>
            <a:r>
              <a:rPr lang="en-US" sz="1400" dirty="0" err="1"/>
              <a:t>LeNet</a:t>
            </a:r>
            <a:r>
              <a:rPr lang="en-US" sz="1400" dirty="0"/>
              <a:t> (1998) architecture by Yann </a:t>
            </a:r>
            <a:r>
              <a:rPr lang="en-US" sz="1400" dirty="0" err="1"/>
              <a:t>LeCun</a:t>
            </a:r>
            <a:r>
              <a:rPr lang="en-US" sz="1400" dirty="0"/>
              <a:t> on MNIST dataset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D473151-AC57-4646-9CE2-7FAE4E0DD7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2965" y="3826936"/>
            <a:ext cx="10087035" cy="190915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489AEC4-D77F-4F2F-BD94-62E53F4FB2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6576" y="982134"/>
            <a:ext cx="3421872" cy="1488611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1F1E4D47-CF33-40F2-852F-527BF0669794}"/>
              </a:ext>
            </a:extLst>
          </p:cNvPr>
          <p:cNvSpPr/>
          <p:nvPr/>
        </p:nvSpPr>
        <p:spPr>
          <a:xfrm>
            <a:off x="5946534" y="2532899"/>
            <a:ext cx="3061955" cy="367279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/>
          <a:p>
            <a:pPr algn="ctr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Training 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#LeNet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on 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#MNIST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with a 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#P3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instance AWS – 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hlinkClick r:id="rId9"/>
              </a:rPr>
              <a:t>Julien Simon</a:t>
            </a: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1159A4E-532B-493A-8E35-7FA36E4CE70F}"/>
              </a:ext>
            </a:extLst>
          </p:cNvPr>
          <p:cNvSpPr/>
          <p:nvPr/>
        </p:nvSpPr>
        <p:spPr>
          <a:xfrm>
            <a:off x="1251678" y="6136134"/>
            <a:ext cx="6096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50" dirty="0">
                <a:hlinkClick r:id="rId10"/>
              </a:rPr>
              <a:t>https://livebook.manning.com/book/grokking-deep-learning-for-computer-vision/chapter-5/v-3/19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3206357169"/>
      </p:ext>
    </p:extLst>
  </p:cSld>
  <p:clrMapOvr>
    <a:masterClrMapping/>
  </p:clrMapOvr>
</p:sld>
</file>

<file path=ppt/theme/theme1.xml><?xml version="1.0" encoding="utf-8"?>
<a:theme xmlns:a="http://schemas.openxmlformats.org/drawingml/2006/main" name="Badge">
  <a:themeElements>
    <a:clrScheme name="Badge">
      <a:dk1>
        <a:sysClr val="windowText" lastClr="000000"/>
      </a:dk1>
      <a:lt1>
        <a:sysClr val="window" lastClr="FFFFFF"/>
      </a:lt1>
      <a:dk2>
        <a:srgbClr val="171312"/>
      </a:dk2>
      <a:lt2>
        <a:srgbClr val="F7F0DF"/>
      </a:lt2>
      <a:accent1>
        <a:srgbClr val="53AE6E"/>
      </a:accent1>
      <a:accent2>
        <a:srgbClr val="326267"/>
      </a:accent2>
      <a:accent3>
        <a:srgbClr val="C5C34A"/>
      </a:accent3>
      <a:accent4>
        <a:srgbClr val="BF6546"/>
      </a:accent4>
      <a:accent5>
        <a:srgbClr val="81B5A8"/>
      </a:accent5>
      <a:accent6>
        <a:srgbClr val="636455"/>
      </a:accent6>
      <a:hlink>
        <a:srgbClr val="81B5A8"/>
      </a:hlink>
      <a:folHlink>
        <a:srgbClr val="936888"/>
      </a:folHlink>
    </a:clrScheme>
    <a:fontScheme name="Badge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A1A3E1F0-B5EF-49C5-810A-B1B32AEDDC8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Badge</Template>
  <TotalTime>1648</TotalTime>
  <Words>2789</Words>
  <Application>Microsoft Office PowerPoint</Application>
  <PresentationFormat>Widescreen</PresentationFormat>
  <Paragraphs>452</Paragraphs>
  <Slides>54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0" baseType="lpstr">
      <vt:lpstr>Arial</vt:lpstr>
      <vt:lpstr>Calibri</vt:lpstr>
      <vt:lpstr>Gill Sans MT</vt:lpstr>
      <vt:lpstr>Impact</vt:lpstr>
      <vt:lpstr>Tahoma</vt:lpstr>
      <vt:lpstr>Badge</vt:lpstr>
      <vt:lpstr>Computer Vision SOTa model</vt:lpstr>
      <vt:lpstr>Table of contents</vt:lpstr>
      <vt:lpstr>Imagenet</vt:lpstr>
      <vt:lpstr>Imagenet Challenge</vt:lpstr>
      <vt:lpstr>Imagenet Challenge</vt:lpstr>
      <vt:lpstr>Metrics</vt:lpstr>
      <vt:lpstr>Vanilla architecture</vt:lpstr>
      <vt:lpstr>Vanilla architecture</vt:lpstr>
      <vt:lpstr>Vanilla CNN</vt:lpstr>
      <vt:lpstr>Alexnet (2012)</vt:lpstr>
      <vt:lpstr>Alexnet (2012)</vt:lpstr>
      <vt:lpstr>Alexnet (2012)</vt:lpstr>
      <vt:lpstr>Alexnet (2012)</vt:lpstr>
      <vt:lpstr>Alexnet (2012)</vt:lpstr>
      <vt:lpstr>Alexnet (2012)</vt:lpstr>
      <vt:lpstr>Alexnet (2012)</vt:lpstr>
      <vt:lpstr>Alexnet (2012)</vt:lpstr>
      <vt:lpstr>VGG Net (2014)</vt:lpstr>
      <vt:lpstr>VGG Net (2014)</vt:lpstr>
      <vt:lpstr>VGG Net (2014)</vt:lpstr>
      <vt:lpstr>VGG Net (2014)</vt:lpstr>
      <vt:lpstr>VGG Net (2014)</vt:lpstr>
      <vt:lpstr>Vanilla cnn architecture</vt:lpstr>
      <vt:lpstr>Inception NET</vt:lpstr>
      <vt:lpstr>Inception NET</vt:lpstr>
      <vt:lpstr>Inception NET</vt:lpstr>
      <vt:lpstr>GoogleNet</vt:lpstr>
      <vt:lpstr>GoogleNet</vt:lpstr>
      <vt:lpstr>GoogleNet (inception-v1)</vt:lpstr>
      <vt:lpstr>GoogleNet (inception-v1)</vt:lpstr>
      <vt:lpstr>GoogleNet (inception-v1)</vt:lpstr>
      <vt:lpstr>GoogleNet (inception-v1)</vt:lpstr>
      <vt:lpstr>GoogleNet (inception-v1)</vt:lpstr>
      <vt:lpstr>ResNet (2015)</vt:lpstr>
      <vt:lpstr>ResNet (2015)</vt:lpstr>
      <vt:lpstr>ResNet (2015)</vt:lpstr>
      <vt:lpstr>ResNet (2015)</vt:lpstr>
      <vt:lpstr>PowerPoint Presentation</vt:lpstr>
      <vt:lpstr>DenseNet</vt:lpstr>
      <vt:lpstr>DenseNet</vt:lpstr>
      <vt:lpstr>DenseNet</vt:lpstr>
      <vt:lpstr>DenseNet</vt:lpstr>
      <vt:lpstr>DenseNet</vt:lpstr>
      <vt:lpstr>DenseNet</vt:lpstr>
      <vt:lpstr>Mobile-net</vt:lpstr>
      <vt:lpstr>Mobile-net</vt:lpstr>
      <vt:lpstr>Mobile-net</vt:lpstr>
      <vt:lpstr>Mobile-net</vt:lpstr>
      <vt:lpstr>Mobile-net</vt:lpstr>
      <vt:lpstr>Mobile-net</vt:lpstr>
      <vt:lpstr>Mobile-net</vt:lpstr>
      <vt:lpstr>Mobile-net</vt:lpstr>
      <vt:lpstr>Efficient net</vt:lpstr>
      <vt:lpstr>Sota imagenet model 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Vision SOTa model</dc:title>
  <dc:creator>Money and Power</dc:creator>
  <cp:lastModifiedBy>Dang Xuan Hai 201910413</cp:lastModifiedBy>
  <cp:revision>296</cp:revision>
  <dcterms:created xsi:type="dcterms:W3CDTF">2020-06-12T15:04:41Z</dcterms:created>
  <dcterms:modified xsi:type="dcterms:W3CDTF">2020-06-17T13:24:17Z</dcterms:modified>
</cp:coreProperties>
</file>